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</p:sldMasterIdLst>
  <p:notesMasterIdLst>
    <p:notesMasterId r:id="rId102"/>
  </p:notesMasterIdLst>
  <p:sldIdLst>
    <p:sldId id="307" r:id="rId3"/>
    <p:sldId id="308" r:id="rId4"/>
    <p:sldId id="309" r:id="rId5"/>
    <p:sldId id="279" r:id="rId6"/>
    <p:sldId id="310" r:id="rId7"/>
    <p:sldId id="313" r:id="rId8"/>
    <p:sldId id="314" r:id="rId9"/>
    <p:sldId id="315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7" r:id="rId20"/>
    <p:sldId id="326" r:id="rId21"/>
    <p:sldId id="328" r:id="rId22"/>
    <p:sldId id="329" r:id="rId23"/>
    <p:sldId id="330" r:id="rId24"/>
    <p:sldId id="331" r:id="rId25"/>
    <p:sldId id="333" r:id="rId26"/>
    <p:sldId id="334" r:id="rId27"/>
    <p:sldId id="336" r:id="rId28"/>
    <p:sldId id="335" r:id="rId29"/>
    <p:sldId id="337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414" r:id="rId40"/>
    <p:sldId id="413" r:id="rId41"/>
    <p:sldId id="349" r:id="rId42"/>
    <p:sldId id="350" r:id="rId43"/>
    <p:sldId id="351" r:id="rId44"/>
    <p:sldId id="353" r:id="rId45"/>
    <p:sldId id="354" r:id="rId46"/>
    <p:sldId id="355" r:id="rId47"/>
    <p:sldId id="356" r:id="rId48"/>
    <p:sldId id="357" r:id="rId49"/>
    <p:sldId id="358" r:id="rId50"/>
    <p:sldId id="359" r:id="rId51"/>
    <p:sldId id="360" r:id="rId52"/>
    <p:sldId id="361" r:id="rId53"/>
    <p:sldId id="362" r:id="rId54"/>
    <p:sldId id="363" r:id="rId55"/>
    <p:sldId id="364" r:id="rId56"/>
    <p:sldId id="365" r:id="rId57"/>
    <p:sldId id="366" r:id="rId58"/>
    <p:sldId id="367" r:id="rId59"/>
    <p:sldId id="368" r:id="rId60"/>
    <p:sldId id="369" r:id="rId61"/>
    <p:sldId id="370" r:id="rId62"/>
    <p:sldId id="371" r:id="rId63"/>
    <p:sldId id="372" r:id="rId64"/>
    <p:sldId id="373" r:id="rId65"/>
    <p:sldId id="374" r:id="rId66"/>
    <p:sldId id="375" r:id="rId67"/>
    <p:sldId id="376" r:id="rId68"/>
    <p:sldId id="377" r:id="rId69"/>
    <p:sldId id="378" r:id="rId70"/>
    <p:sldId id="379" r:id="rId71"/>
    <p:sldId id="380" r:id="rId72"/>
    <p:sldId id="381" r:id="rId73"/>
    <p:sldId id="382" r:id="rId74"/>
    <p:sldId id="383" r:id="rId75"/>
    <p:sldId id="384" r:id="rId76"/>
    <p:sldId id="385" r:id="rId77"/>
    <p:sldId id="352" r:id="rId78"/>
    <p:sldId id="386" r:id="rId79"/>
    <p:sldId id="396" r:id="rId80"/>
    <p:sldId id="387" r:id="rId81"/>
    <p:sldId id="388" r:id="rId82"/>
    <p:sldId id="397" r:id="rId83"/>
    <p:sldId id="389" r:id="rId84"/>
    <p:sldId id="398" r:id="rId85"/>
    <p:sldId id="390" r:id="rId86"/>
    <p:sldId id="391" r:id="rId87"/>
    <p:sldId id="392" r:id="rId88"/>
    <p:sldId id="393" r:id="rId89"/>
    <p:sldId id="394" r:id="rId90"/>
    <p:sldId id="395" r:id="rId91"/>
    <p:sldId id="399" r:id="rId92"/>
    <p:sldId id="400" r:id="rId93"/>
    <p:sldId id="401" r:id="rId94"/>
    <p:sldId id="405" r:id="rId95"/>
    <p:sldId id="406" r:id="rId96"/>
    <p:sldId id="407" r:id="rId97"/>
    <p:sldId id="408" r:id="rId98"/>
    <p:sldId id="412" r:id="rId99"/>
    <p:sldId id="402" r:id="rId100"/>
    <p:sldId id="409" r:id="rId10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8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AF33"/>
    <a:srgbClr val="FFF30D"/>
    <a:srgbClr val="96DC58"/>
    <a:srgbClr val="82C458"/>
    <a:srgbClr val="96FA58"/>
    <a:srgbClr val="9AD6B2"/>
    <a:srgbClr val="82C6CF"/>
    <a:srgbClr val="65B1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97" autoAdjust="0"/>
    <p:restoredTop sz="98576" autoAdjust="0"/>
  </p:normalViewPr>
  <p:slideViewPr>
    <p:cSldViewPr>
      <p:cViewPr varScale="1">
        <p:scale>
          <a:sx n="149" d="100"/>
          <a:sy n="149" d="100"/>
        </p:scale>
        <p:origin x="1734" y="126"/>
      </p:cViewPr>
      <p:guideLst>
        <p:guide orient="horz" pos="1620"/>
        <p:guide pos="2880"/>
        <p:guide orient="horz" pos="8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3D04F-5E45-4295-A4C1-8B43D9F0A98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1F5CB-71B0-4E10-8A09-9648D05FB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645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225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225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225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225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225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225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225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838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4760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4760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4760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4760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1F5CB-71B0-4E10-8A09-9648D05FBE85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36713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808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2259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4760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66</a:t>
            </a:fld>
            <a:endParaRPr 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69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22596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70</a:t>
            </a:fld>
            <a:endParaRPr lang="ru-R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71</a:t>
            </a:fld>
            <a:endParaRPr lang="ru-RU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72</a:t>
            </a:fld>
            <a:endParaRPr 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73</a:t>
            </a:fld>
            <a:endParaRPr lang="ru-RU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74</a:t>
            </a:fld>
            <a:endParaRPr lang="ru-RU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75</a:t>
            </a:fld>
            <a:endParaRPr lang="ru-RU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78</a:t>
            </a:fld>
            <a:endParaRPr lang="ru-RU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22596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81</a:t>
            </a:fld>
            <a:endParaRPr lang="ru-RU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F5CB-71B0-4E10-8A09-9648D05FBE85}" type="slidenum">
              <a:rPr lang="ru-RU" smtClean="0"/>
              <a:pPr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9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522-C2F2-45A3-9DB0-C978D97ED936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8B88-B848-49CC-9D4A-3D35C1B33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774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522-C2F2-45A3-9DB0-C978D97ED936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8B88-B848-49CC-9D4A-3D35C1B33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212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522-C2F2-45A3-9DB0-C978D97ED936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8B88-B848-49CC-9D4A-3D35C1B33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669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AB50D-D3AE-46E1-84FE-C457AEE7CE4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0B7E-A897-4CDA-95ED-DA9E5AD30C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34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AB50D-D3AE-46E1-84FE-C457AEE7CE4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0B7E-A897-4CDA-95ED-DA9E5AD30C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118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AB50D-D3AE-46E1-84FE-C457AEE7CE4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0B7E-A897-4CDA-95ED-DA9E5AD30C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367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AB50D-D3AE-46E1-84FE-C457AEE7CE4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0B7E-A897-4CDA-95ED-DA9E5AD30C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404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AB50D-D3AE-46E1-84FE-C457AEE7CE4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0B7E-A897-4CDA-95ED-DA9E5AD30C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521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AB50D-D3AE-46E1-84FE-C457AEE7CE4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0B7E-A897-4CDA-95ED-DA9E5AD30C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250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AB50D-D3AE-46E1-84FE-C457AEE7CE4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0B7E-A897-4CDA-95ED-DA9E5AD30C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824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AB50D-D3AE-46E1-84FE-C457AEE7CE4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0B7E-A897-4CDA-95ED-DA9E5AD30C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147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522-C2F2-45A3-9DB0-C978D97ED936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8B88-B848-49CC-9D4A-3D35C1B33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165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AB50D-D3AE-46E1-84FE-C457AEE7CE4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0B7E-A897-4CDA-95ED-DA9E5AD30C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823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AB50D-D3AE-46E1-84FE-C457AEE7CE4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0B7E-A897-4CDA-95ED-DA9E5AD30C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418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AB50D-D3AE-46E1-84FE-C457AEE7CE4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0B7E-A897-4CDA-95ED-DA9E5AD30C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68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522-C2F2-45A3-9DB0-C978D97ED936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8B88-B848-49CC-9D4A-3D35C1B33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559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522-C2F2-45A3-9DB0-C978D97ED936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8B88-B848-49CC-9D4A-3D35C1B33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08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522-C2F2-45A3-9DB0-C978D97ED936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8B88-B848-49CC-9D4A-3D35C1B33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269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522-C2F2-45A3-9DB0-C978D97ED936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8B88-B848-49CC-9D4A-3D35C1B33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973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522-C2F2-45A3-9DB0-C978D97ED936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8B88-B848-49CC-9D4A-3D35C1B33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13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522-C2F2-45A3-9DB0-C978D97ED936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8B88-B848-49CC-9D4A-3D35C1B33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987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522-C2F2-45A3-9DB0-C978D97ED936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8B88-B848-49CC-9D4A-3D35C1B33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173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ED522-C2F2-45A3-9DB0-C978D97ED936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C8B88-B848-49CC-9D4A-3D35C1B33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12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AB50D-D3AE-46E1-84FE-C457AEE7CE4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40B7E-A897-4CDA-95ED-DA9E5AD30C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659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jpeg"/><Relationship Id="rId4" Type="http://schemas.openxmlformats.org/officeDocument/2006/relationships/image" Target="../media/image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jpeg"/><Relationship Id="rId4" Type="http://schemas.openxmlformats.org/officeDocument/2006/relationships/image" Target="../media/image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8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131.png"/><Relationship Id="rId4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132.png"/><Relationship Id="rId4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133.png"/><Relationship Id="rId4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FF_ downloads\shutterstock_14604518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4366104" y="-3082410"/>
            <a:ext cx="12679363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76076" y="2355726"/>
            <a:ext cx="80097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Etelka Light Pro" pitchFamily="50" charset="0"/>
              </a:rPr>
              <a:t>Теоретическое обоснование </a:t>
            </a:r>
          </a:p>
          <a:p>
            <a:pPr algn="ctr"/>
            <a:r>
              <a:rPr lang="ru-RU" sz="3200" dirty="0">
                <a:latin typeface="Etelka Light Pro" pitchFamily="50" charset="0"/>
              </a:rPr>
              <a:t>технологии </a:t>
            </a:r>
            <a:r>
              <a:rPr lang="en-US" sz="3200" dirty="0" err="1">
                <a:latin typeface="Etelka Light Pro" pitchFamily="50" charset="0"/>
              </a:rPr>
              <a:t>Plasmolifting</a:t>
            </a:r>
            <a:r>
              <a:rPr lang="ru-RU" sz="3200" dirty="0">
                <a:latin typeface="Etelka Light Pro" pitchFamily="50" charset="0"/>
              </a:rPr>
              <a:t>™</a:t>
            </a:r>
          </a:p>
        </p:txBody>
      </p:sp>
      <p:pic>
        <p:nvPicPr>
          <p:cNvPr id="19" name="Picture 2" descr="G:\Шоп\Работы\PLS\0003 Plasmolifting\160210 Презентация\_assets\Лого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5699"/>
            <a:ext cx="2459782" cy="45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148893" y="4443958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smtClean="0"/>
              <a:t>2020</a:t>
            </a:r>
            <a:endParaRPr lang="ru-RU" sz="2000" dirty="0"/>
          </a:p>
        </p:txBody>
      </p:sp>
      <p:sp>
        <p:nvSpPr>
          <p:cNvPr id="33" name="Прямоугольник 32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5463051" y="204775"/>
            <a:ext cx="3437742" cy="1359360"/>
            <a:chOff x="5148064" y="383254"/>
            <a:chExt cx="3437742" cy="1359360"/>
          </a:xfrm>
        </p:grpSpPr>
        <p:sp>
          <p:nvSpPr>
            <p:cNvPr id="31" name="Прямоугольник с двумя скругленными противолежащими углами 30"/>
            <p:cNvSpPr/>
            <p:nvPr/>
          </p:nvSpPr>
          <p:spPr>
            <a:xfrm>
              <a:off x="5148064" y="829752"/>
              <a:ext cx="3403265" cy="912862"/>
            </a:xfrm>
            <a:prstGeom prst="round2DiagRect">
              <a:avLst>
                <a:gd name="adj1" fmla="val 34958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6597015" y="1047656"/>
              <a:ext cx="1988791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Etelka Medium Pro" pitchFamily="50" charset="0"/>
                </a:rPr>
                <a:t>Ренат </a:t>
              </a:r>
              <a:r>
                <a:rPr lang="ru-RU" sz="1400" dirty="0" err="1">
                  <a:latin typeface="Etelka Medium Pro" pitchFamily="50" charset="0"/>
                </a:rPr>
                <a:t>Ахмеров</a:t>
              </a:r>
              <a:endParaRPr lang="ru-RU" sz="1400" dirty="0">
                <a:latin typeface="Etelka Medium Pro" pitchFamily="50" charset="0"/>
              </a:endParaRPr>
            </a:p>
            <a:p>
              <a:r>
                <a:rPr lang="ru-RU" sz="1100" dirty="0">
                  <a:latin typeface="Etelka Light Pro" pitchFamily="50" charset="0"/>
                </a:rPr>
                <a:t>Разработчик технологии</a:t>
              </a:r>
            </a:p>
          </p:txBody>
        </p:sp>
        <p:pic>
          <p:nvPicPr>
            <p:cNvPr id="2052" name="Picture 4" descr="D:\_FF_ downloads\LIGHT - Guilloche Engravin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1180" y="383254"/>
              <a:ext cx="1419051" cy="1329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1414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7063"/>
            <a:ext cx="9144000" cy="480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35576"/>
            <a:ext cx="6367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Синяк</a:t>
            </a:r>
          </a:p>
        </p:txBody>
      </p:sp>
    </p:spTree>
    <p:extLst>
      <p:ext uri="{BB962C8B-B14F-4D97-AF65-F5344CB8AC3E}">
        <p14:creationId xmlns:p14="http://schemas.microsoft.com/office/powerpoint/2010/main" val="4173202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740618"/>
            <a:ext cx="9324527" cy="617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3"/>
          <p:cNvSpPr>
            <a:spLocks noGrp="1"/>
          </p:cNvSpPr>
          <p:nvPr>
            <p:ph idx="1"/>
          </p:nvPr>
        </p:nvSpPr>
        <p:spPr>
          <a:xfrm>
            <a:off x="1763936" y="1131590"/>
            <a:ext cx="5112568" cy="108012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Следовательно, посредством введения </a:t>
            </a:r>
            <a:r>
              <a:rPr lang="ru-RU" sz="1600" dirty="0" err="1"/>
              <a:t>тромбоцитарной</a:t>
            </a:r>
            <a:r>
              <a:rPr lang="ru-RU" sz="1600" dirty="0"/>
              <a:t> </a:t>
            </a:r>
            <a:r>
              <a:rPr lang="ru-RU" sz="1600" dirty="0" err="1"/>
              <a:t>аутологичной</a:t>
            </a:r>
            <a:r>
              <a:rPr lang="ru-RU" sz="1600" dirty="0"/>
              <a:t> плазмы мы имитируем механизм возникновения состояния стресса в тканях [23]. 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59870"/>
            <a:ext cx="576560" cy="57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750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35576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Ганс </a:t>
            </a:r>
            <a:r>
              <a:rPr lang="ru-RU" b="1" dirty="0" err="1"/>
              <a:t>Селье</a:t>
            </a:r>
            <a:r>
              <a:rPr lang="en-US" b="1" dirty="0"/>
              <a:t> </a:t>
            </a:r>
            <a:r>
              <a:rPr lang="ru-RU" dirty="0"/>
              <a:t>(1907 — 1982 гг.)</a:t>
            </a:r>
          </a:p>
          <a:p>
            <a:r>
              <a:rPr lang="ru-RU" dirty="0"/>
              <a:t>Канадский патофизиолог, исследователь стресса </a:t>
            </a:r>
          </a:p>
        </p:txBody>
      </p:sp>
      <p:sp>
        <p:nvSpPr>
          <p:cNvPr id="11" name="Объект 3"/>
          <p:cNvSpPr>
            <a:spLocks noGrp="1"/>
          </p:cNvSpPr>
          <p:nvPr>
            <p:ph idx="1"/>
          </p:nvPr>
        </p:nvSpPr>
        <p:spPr>
          <a:xfrm>
            <a:off x="4179771" y="1536228"/>
            <a:ext cx="4712709" cy="312375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В своей книге «Стресс жизни» Ганс </a:t>
            </a:r>
            <a:r>
              <a:rPr lang="ru-RU" sz="1600" dirty="0" err="1"/>
              <a:t>Селье</a:t>
            </a:r>
            <a:r>
              <a:rPr lang="ru-RU" sz="1600" dirty="0"/>
              <a:t> отмечал, что «Стресс есть неспецифический ответ организма на любое предъявление ему требования […] </a:t>
            </a:r>
            <a:endParaRPr lang="en-US" sz="1600" dirty="0"/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Другими словами, кроме специфического эффекта, все воздействующие на нас агенты вызывают также и неспецифическую потребность осуществить приспособительные функции и тем самым восстановить нормальное состояние.» [24] </a:t>
            </a: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Иначе говоря, стресс является необходимым условием для существования организма. </a:t>
            </a:r>
          </a:p>
          <a:p>
            <a:pPr marL="0" indent="0">
              <a:spcBef>
                <a:spcPts val="0"/>
              </a:spcBef>
              <a:spcAft>
                <a:spcPts val="1500"/>
              </a:spcAft>
              <a:buNone/>
            </a:pPr>
            <a:endParaRPr lang="ru-RU" sz="1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63637"/>
            <a:ext cx="2736304" cy="272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01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Макс </a:t>
            </a:r>
            <a:r>
              <a:rPr lang="ru-RU" b="1" dirty="0" err="1"/>
              <a:t>Шеде</a:t>
            </a:r>
            <a:r>
              <a:rPr lang="ru-RU" b="1" dirty="0"/>
              <a:t> </a:t>
            </a:r>
            <a:r>
              <a:rPr lang="ru-RU" dirty="0"/>
              <a:t>(1844 — 1902 гг.)</a:t>
            </a:r>
          </a:p>
        </p:txBody>
      </p:sp>
      <p:sp>
        <p:nvSpPr>
          <p:cNvPr id="11" name="Объект 3"/>
          <p:cNvSpPr>
            <a:spLocks noGrp="1"/>
          </p:cNvSpPr>
          <p:nvPr>
            <p:ph idx="1"/>
          </p:nvPr>
        </p:nvSpPr>
        <p:spPr>
          <a:xfrm>
            <a:off x="4179771" y="1131590"/>
            <a:ext cx="4712709" cy="3986175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Зачастую для того, чтобы понять суть применяемой в медицине технологии, необходимо обратиться </a:t>
            </a:r>
            <a:br>
              <a:rPr lang="ru-RU" sz="1600" dirty="0"/>
            </a:br>
            <a:r>
              <a:rPr lang="ru-RU" sz="1600" dirty="0"/>
              <a:t>к истокам и этапам ее развития. </a:t>
            </a: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Прообразом терапии </a:t>
            </a:r>
            <a:r>
              <a:rPr lang="ru-RU" sz="1600" dirty="0" err="1"/>
              <a:t>аутологичной</a:t>
            </a:r>
            <a:r>
              <a:rPr lang="ru-RU" sz="1600" dirty="0"/>
              <a:t> плазмой является аутогемотерапия. Одним из первых терапевтических методов, основанных на применении </a:t>
            </a:r>
            <a:r>
              <a:rPr lang="ru-RU" sz="1600" dirty="0" err="1"/>
              <a:t>аутологичной</a:t>
            </a:r>
            <a:r>
              <a:rPr lang="ru-RU" sz="1600" dirty="0"/>
              <a:t> цельной крови, можно назвать </a:t>
            </a:r>
            <a:r>
              <a:rPr lang="ru-RU" sz="1600" dirty="0" err="1"/>
              <a:t>гемопломбу</a:t>
            </a:r>
            <a:r>
              <a:rPr lang="ru-RU" sz="1600" dirty="0"/>
              <a:t>. Метод был разработан еще </a:t>
            </a:r>
            <a:br>
              <a:rPr lang="ru-RU" sz="1600" dirty="0"/>
            </a:br>
            <a:r>
              <a:rPr lang="ru-RU" sz="1600" dirty="0"/>
              <a:t>в 19 веке немецким врачом Максом </a:t>
            </a:r>
            <a:r>
              <a:rPr lang="ru-RU" sz="1600" dirty="0" err="1"/>
              <a:t>Шеде</a:t>
            </a:r>
            <a:r>
              <a:rPr lang="ru-RU" sz="1600" dirty="0"/>
              <a:t> </a:t>
            </a:r>
            <a:br>
              <a:rPr lang="ru-RU" sz="1600" dirty="0"/>
            </a:br>
            <a:r>
              <a:rPr lang="ru-RU" sz="1600" dirty="0"/>
              <a:t>и заключается в заполнении костной полости </a:t>
            </a:r>
            <a:r>
              <a:rPr lang="ru-RU" sz="1600" dirty="0" err="1"/>
              <a:t>аутокровью</a:t>
            </a:r>
            <a:r>
              <a:rPr lang="ru-RU" sz="1600" dirty="0"/>
              <a:t>, за которым, предположительно, должно последовать замещение сгустка крови костной тканью. [9]</a:t>
            </a:r>
          </a:p>
          <a:p>
            <a:pPr marL="0" indent="0">
              <a:spcBef>
                <a:spcPts val="0"/>
              </a:spcBef>
              <a:spcAft>
                <a:spcPts val="1500"/>
              </a:spcAft>
              <a:buNone/>
            </a:pPr>
            <a:endParaRPr lang="ru-RU" sz="1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75" y="1626790"/>
            <a:ext cx="2595306" cy="259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41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Поль </a:t>
            </a:r>
            <a:r>
              <a:rPr lang="ru-RU" b="1" dirty="0" err="1"/>
              <a:t>Раво</a:t>
            </a:r>
            <a:r>
              <a:rPr lang="ru-RU" b="1" dirty="0"/>
              <a:t> </a:t>
            </a:r>
            <a:r>
              <a:rPr lang="ru-RU" dirty="0"/>
              <a:t>(1872 — 1934 гг.)</a:t>
            </a:r>
          </a:p>
        </p:txBody>
      </p:sp>
      <p:sp>
        <p:nvSpPr>
          <p:cNvPr id="11" name="Объект 3"/>
          <p:cNvSpPr>
            <a:spLocks noGrp="1"/>
          </p:cNvSpPr>
          <p:nvPr>
            <p:ph idx="1"/>
          </p:nvPr>
        </p:nvSpPr>
        <p:spPr>
          <a:xfrm>
            <a:off x="4179771" y="1491630"/>
            <a:ext cx="4712709" cy="288032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Значительный вклад в развитие аутогемотерапии внесли К. </a:t>
            </a:r>
            <a:r>
              <a:rPr lang="ru-RU" sz="1600" dirty="0" err="1"/>
              <a:t>Эльфстрем</a:t>
            </a:r>
            <a:r>
              <a:rPr lang="ru-RU" sz="1600" dirty="0"/>
              <a:t> (C. </a:t>
            </a:r>
            <a:r>
              <a:rPr lang="ru-RU" sz="1600" dirty="0" err="1"/>
              <a:t>Elfström</a:t>
            </a:r>
            <a:r>
              <a:rPr lang="ru-RU" sz="1600" dirty="0"/>
              <a:t>), </a:t>
            </a:r>
            <a:r>
              <a:rPr lang="ru-RU" sz="1600" dirty="0" err="1"/>
              <a:t>Жильбер</a:t>
            </a:r>
            <a:r>
              <a:rPr lang="ru-RU" sz="1600" dirty="0"/>
              <a:t> (</a:t>
            </a:r>
            <a:r>
              <a:rPr lang="ru-RU" sz="1600" dirty="0" err="1"/>
              <a:t>Gilbert</a:t>
            </a:r>
            <a:r>
              <a:rPr lang="ru-RU" sz="1600" dirty="0"/>
              <a:t>),  Б. </a:t>
            </a:r>
            <a:r>
              <a:rPr lang="ru-RU" sz="1600" dirty="0" err="1"/>
              <a:t>Шпитгоф</a:t>
            </a:r>
            <a:r>
              <a:rPr lang="ru-RU" sz="1600" dirty="0"/>
              <a:t> (B. </a:t>
            </a:r>
            <a:r>
              <a:rPr lang="ru-RU" sz="1600" dirty="0" err="1"/>
              <a:t>Spiethoff</a:t>
            </a:r>
            <a:r>
              <a:rPr lang="ru-RU" sz="1600" dirty="0"/>
              <a:t>) и другие врачи и исследователи.  </a:t>
            </a: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Но впервые процедура незамедлительного введения </a:t>
            </a:r>
            <a:r>
              <a:rPr lang="ru-RU" sz="1600" dirty="0" err="1"/>
              <a:t>аутологичной</a:t>
            </a:r>
            <a:r>
              <a:rPr lang="ru-RU" sz="1600" dirty="0"/>
              <a:t> цельной крови была проведена и описана французским дерматологом Полем </a:t>
            </a:r>
            <a:r>
              <a:rPr lang="ru-RU" sz="1600" dirty="0" err="1"/>
              <a:t>Раво</a:t>
            </a:r>
            <a:r>
              <a:rPr lang="ru-RU" sz="1600" dirty="0"/>
              <a:t> (</a:t>
            </a:r>
            <a:r>
              <a:rPr lang="ru-RU" sz="1600" dirty="0" err="1"/>
              <a:t>Paul</a:t>
            </a:r>
            <a:r>
              <a:rPr lang="ru-RU" sz="1600" dirty="0"/>
              <a:t> </a:t>
            </a:r>
            <a:r>
              <a:rPr lang="ru-RU" sz="1600" dirty="0" err="1"/>
              <a:t>Ravaut</a:t>
            </a:r>
            <a:r>
              <a:rPr lang="ru-RU" sz="1600" dirty="0"/>
              <a:t>). Ему же принадлежит заслуга введения в научный обиход термина «аутогемотерапия» [26].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76" y="1626790"/>
            <a:ext cx="2595304" cy="259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51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3"/>
          <p:cNvSpPr>
            <a:spLocks noGrp="1"/>
          </p:cNvSpPr>
          <p:nvPr>
            <p:ph idx="1"/>
          </p:nvPr>
        </p:nvSpPr>
        <p:spPr>
          <a:xfrm>
            <a:off x="4308743" y="915566"/>
            <a:ext cx="4752528" cy="1335453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800" dirty="0"/>
              <a:t>Наиболее вероятными причинами, обусловившими постепенное, </a:t>
            </a:r>
            <a:br>
              <a:rPr lang="ru-RU" sz="1800" dirty="0"/>
            </a:br>
            <a:r>
              <a:rPr lang="ru-RU" sz="1800" dirty="0"/>
              <a:t>но неуклонное угасание интереса </a:t>
            </a:r>
            <a:br>
              <a:rPr lang="ru-RU" sz="1800" dirty="0"/>
            </a:br>
            <a:r>
              <a:rPr lang="ru-RU" sz="1800" dirty="0"/>
              <a:t>к «классической» </a:t>
            </a:r>
            <a:r>
              <a:rPr lang="ru-RU" sz="1800" b="1" dirty="0"/>
              <a:t>аутогемотерапии</a:t>
            </a:r>
            <a:r>
              <a:rPr lang="ru-RU" sz="1800" dirty="0"/>
              <a:t>, стали: </a:t>
            </a: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4452757" y="2427734"/>
            <a:ext cx="4871771" cy="1853138"/>
            <a:chOff x="2763409" y="2569716"/>
            <a:chExt cx="4871771" cy="1853138"/>
          </a:xfrm>
        </p:grpSpPr>
        <p:sp>
          <p:nvSpPr>
            <p:cNvPr id="16" name="Объект 3"/>
            <p:cNvSpPr txBox="1">
              <a:spLocks/>
            </p:cNvSpPr>
            <p:nvPr/>
          </p:nvSpPr>
          <p:spPr>
            <a:xfrm>
              <a:off x="3275856" y="2569716"/>
              <a:ext cx="4359324" cy="185313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1500"/>
                </a:spcAft>
                <a:buNone/>
              </a:pPr>
              <a:r>
                <a:rPr lang="ru-RU" sz="1600" dirty="0"/>
                <a:t>Относительная </a:t>
              </a:r>
              <a:br>
                <a:rPr lang="ru-RU" sz="1600" dirty="0"/>
              </a:br>
              <a:r>
                <a:rPr lang="ru-RU" sz="1600" dirty="0"/>
                <a:t>болезненность процедуры </a:t>
              </a:r>
            </a:p>
            <a:p>
              <a:pPr marL="0" indent="0">
                <a:spcBef>
                  <a:spcPts val="0"/>
                </a:spcBef>
                <a:spcAft>
                  <a:spcPts val="1500"/>
                </a:spcAft>
                <a:buNone/>
              </a:pPr>
              <a:r>
                <a:rPr lang="ru-RU" sz="1600" dirty="0"/>
                <a:t>Отсутствие общепринятого объяснения наблюдаемых благоприятных эффектов</a:t>
              </a:r>
            </a:p>
            <a:p>
              <a:pPr marL="0" indent="0">
                <a:spcBef>
                  <a:spcPts val="0"/>
                </a:spcBef>
                <a:spcAft>
                  <a:spcPts val="1500"/>
                </a:spcAft>
                <a:buNone/>
              </a:pPr>
              <a:r>
                <a:rPr lang="ru-RU" sz="1600" dirty="0"/>
                <a:t>Появление антибиотиков, вакцин и прочих фармацевтических препаратов. [27] </a:t>
              </a:r>
            </a:p>
          </p:txBody>
        </p:sp>
        <p:sp>
          <p:nvSpPr>
            <p:cNvPr id="19" name="Прямоугольник с двумя скругленными противолежащими углами 18"/>
            <p:cNvSpPr/>
            <p:nvPr/>
          </p:nvSpPr>
          <p:spPr>
            <a:xfrm>
              <a:off x="2764687" y="4054214"/>
              <a:ext cx="299130" cy="299130"/>
            </a:xfrm>
            <a:prstGeom prst="round2DiagRect">
              <a:avLst>
                <a:gd name="adj1" fmla="val 33031"/>
                <a:gd name="adj2" fmla="val 0"/>
              </a:avLst>
            </a:prstGeom>
            <a:solidFill>
              <a:schemeClr val="bg1"/>
            </a:solidFill>
            <a:ln>
              <a:solidFill>
                <a:srgbClr val="62A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763409" y="401911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3</a:t>
              </a:r>
            </a:p>
          </p:txBody>
        </p:sp>
        <p:sp>
          <p:nvSpPr>
            <p:cNvPr id="20" name="Прямоугольник с двумя скругленными противолежащими углами 19"/>
            <p:cNvSpPr/>
            <p:nvPr/>
          </p:nvSpPr>
          <p:spPr>
            <a:xfrm>
              <a:off x="2764687" y="3377564"/>
              <a:ext cx="299130" cy="299130"/>
            </a:xfrm>
            <a:prstGeom prst="round2DiagRect">
              <a:avLst>
                <a:gd name="adj1" fmla="val 33031"/>
                <a:gd name="adj2" fmla="val 0"/>
              </a:avLst>
            </a:prstGeom>
            <a:solidFill>
              <a:schemeClr val="bg1"/>
            </a:solidFill>
            <a:ln>
              <a:solidFill>
                <a:srgbClr val="62A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2763409" y="334246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2</a:t>
              </a:r>
            </a:p>
          </p:txBody>
        </p:sp>
        <p:sp>
          <p:nvSpPr>
            <p:cNvPr id="22" name="Прямоугольник с двумя скругленными противолежащими углами 21"/>
            <p:cNvSpPr/>
            <p:nvPr/>
          </p:nvSpPr>
          <p:spPr>
            <a:xfrm>
              <a:off x="2764687" y="2708234"/>
              <a:ext cx="299130" cy="299130"/>
            </a:xfrm>
            <a:prstGeom prst="round2DiagRect">
              <a:avLst>
                <a:gd name="adj1" fmla="val 33031"/>
                <a:gd name="adj2" fmla="val 0"/>
              </a:avLst>
            </a:prstGeom>
            <a:solidFill>
              <a:schemeClr val="bg1"/>
            </a:solidFill>
            <a:ln>
              <a:solidFill>
                <a:srgbClr val="62A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2763409" y="267313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1</a:t>
              </a:r>
            </a:p>
          </p:txBody>
        </p:sp>
      </p:grp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246066" y="0"/>
            <a:ext cx="7746058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60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35576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Разделение компонентов крови в процессе </a:t>
            </a:r>
            <a:br>
              <a:rPr lang="ru-RU" b="1" dirty="0"/>
            </a:br>
            <a:r>
              <a:rPr lang="ru-RU" b="1" dirty="0"/>
              <a:t>центрифугирования в соответствии с их плотностью</a:t>
            </a:r>
          </a:p>
        </p:txBody>
      </p:sp>
      <p:sp>
        <p:nvSpPr>
          <p:cNvPr id="11" name="Объект 3"/>
          <p:cNvSpPr>
            <a:spLocks noGrp="1"/>
          </p:cNvSpPr>
          <p:nvPr>
            <p:ph idx="1"/>
          </p:nvPr>
        </p:nvSpPr>
        <p:spPr>
          <a:xfrm>
            <a:off x="4932040" y="1491630"/>
            <a:ext cx="3960440" cy="273630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Плазму получают посредством центрифугирования, в процессе которого компоненты крови разделяются по градиенту плотности. </a:t>
            </a: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Суть первичного центрифугирования сводится к разделению эритроцитов и плазмы, содержащей тромбоциты, лейкоциты и факторы свертывания. Вторичное центрифугирование проводится редко. [28]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1720" y="1468029"/>
            <a:ext cx="23762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             </a:t>
            </a:r>
            <a:r>
              <a:rPr lang="ru-RU" b="1" dirty="0"/>
              <a:t>Плотность</a:t>
            </a:r>
          </a:p>
          <a:p>
            <a:endParaRPr lang="ru-RU" b="1" dirty="0"/>
          </a:p>
          <a:p>
            <a:r>
              <a:rPr lang="ru-RU" dirty="0"/>
              <a:t>Плазма              1026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dirty="0"/>
              <a:t>Тромбоциты     1058</a:t>
            </a:r>
          </a:p>
          <a:p>
            <a:r>
              <a:rPr lang="ru-RU" dirty="0"/>
              <a:t>Моноциты        1062</a:t>
            </a:r>
          </a:p>
          <a:p>
            <a:r>
              <a:rPr lang="ru-RU" dirty="0"/>
              <a:t>Лимфоциты      1070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Эритроциты      1100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1095986" y="1491631"/>
            <a:ext cx="483394" cy="1721840"/>
            <a:chOff x="4029761" y="1932446"/>
            <a:chExt cx="483394" cy="1299317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4029761" y="1932446"/>
              <a:ext cx="483394" cy="651247"/>
            </a:xfrm>
            <a:prstGeom prst="rect">
              <a:avLst/>
            </a:prstGeom>
            <a:solidFill>
              <a:srgbClr val="FFFF9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4029761" y="2580518"/>
              <a:ext cx="483394" cy="325623"/>
            </a:xfrm>
            <a:prstGeom prst="rect">
              <a:avLst/>
            </a:prstGeom>
            <a:solidFill>
              <a:srgbClr val="FFFF66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029761" y="2906140"/>
              <a:ext cx="483394" cy="325623"/>
            </a:xfrm>
            <a:prstGeom prst="rect">
              <a:avLst/>
            </a:prstGeom>
            <a:solidFill>
              <a:srgbClr val="FFFF0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1095986" y="3426321"/>
            <a:ext cx="483394" cy="100811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1092166" y="4156993"/>
            <a:ext cx="493464" cy="49346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095986" y="3203058"/>
            <a:ext cx="483394" cy="223263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479" y="473993"/>
            <a:ext cx="1864837" cy="418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Левая фигурная скобка 15"/>
          <p:cNvSpPr/>
          <p:nvPr/>
        </p:nvSpPr>
        <p:spPr>
          <a:xfrm>
            <a:off x="1819251" y="2799996"/>
            <a:ext cx="268287" cy="1029384"/>
          </a:xfrm>
          <a:prstGeom prst="leftBrace">
            <a:avLst>
              <a:gd name="adj1" fmla="val 40587"/>
              <a:gd name="adj2" fmla="val 49888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6AB945"/>
              </a:solidFill>
              <a:latin typeface="+mj-lt"/>
              <a:cs typeface="Calibri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1504945" y="3313535"/>
            <a:ext cx="323831" cy="1152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1520797" y="2211710"/>
            <a:ext cx="530923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1511248" y="4403725"/>
            <a:ext cx="530923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94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2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35576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чем заключается терапия </a:t>
            </a:r>
            <a:r>
              <a:rPr lang="ru-RU" b="1" dirty="0" err="1"/>
              <a:t>тромбоцитарной</a:t>
            </a:r>
            <a:r>
              <a:rPr lang="ru-RU" b="1" dirty="0"/>
              <a:t> </a:t>
            </a:r>
            <a:r>
              <a:rPr lang="en-US" b="1" dirty="0"/>
              <a:t/>
            </a:r>
            <a:br>
              <a:rPr lang="en-US" b="1" dirty="0"/>
            </a:br>
            <a:r>
              <a:rPr lang="ru-RU" b="1" dirty="0" err="1"/>
              <a:t>аутологичной</a:t>
            </a:r>
            <a:r>
              <a:rPr lang="ru-RU" b="1" dirty="0"/>
              <a:t> плазмой? </a:t>
            </a:r>
          </a:p>
        </p:txBody>
      </p:sp>
      <p:sp>
        <p:nvSpPr>
          <p:cNvPr id="10" name="Объект 3"/>
          <p:cNvSpPr>
            <a:spLocks noGrp="1"/>
          </p:cNvSpPr>
          <p:nvPr>
            <p:ph idx="1"/>
          </p:nvPr>
        </p:nvSpPr>
        <p:spPr>
          <a:xfrm>
            <a:off x="1907704" y="967254"/>
            <a:ext cx="6548007" cy="345638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Центрифугирование проводится с целью увеличения концентрации тромбоцитов до 1 млн/</a:t>
            </a:r>
            <a:r>
              <a:rPr lang="ru-RU" sz="1600" dirty="0" err="1"/>
              <a:t>мкл</a:t>
            </a:r>
            <a:r>
              <a:rPr lang="ru-RU" sz="1600" dirty="0"/>
              <a:t>. </a:t>
            </a: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Постулат о том, что только плазма с указанной концентрацией тромбоцитов обеспечивает выраженную стимуляцию регенерации тканей и может называться «терапевтической PRP», был сформулирован в работах </a:t>
            </a:r>
            <a:r>
              <a:rPr lang="ru-RU" sz="1600" b="1" dirty="0"/>
              <a:t>Р. Маркса (R. </a:t>
            </a:r>
            <a:r>
              <a:rPr lang="ru-RU" sz="1600" b="1" dirty="0" err="1"/>
              <a:t>Marx</a:t>
            </a:r>
            <a:r>
              <a:rPr lang="ru-RU" sz="1600" b="1" dirty="0"/>
              <a:t>) </a:t>
            </a:r>
            <a:r>
              <a:rPr lang="ru-RU" sz="1600" dirty="0"/>
              <a:t>[29] и </a:t>
            </a:r>
            <a:r>
              <a:rPr lang="ru-RU" sz="1600" b="1" dirty="0"/>
              <a:t>С. </a:t>
            </a:r>
            <a:r>
              <a:rPr lang="ru-RU" sz="1600" b="1" dirty="0" err="1"/>
              <a:t>Хейнсворта</a:t>
            </a:r>
            <a:r>
              <a:rPr lang="ru-RU" sz="1600" b="1" dirty="0"/>
              <a:t> (S. </a:t>
            </a:r>
            <a:r>
              <a:rPr lang="ru-RU" sz="1600" b="1" dirty="0" err="1"/>
              <a:t>Haynesworth</a:t>
            </a:r>
            <a:r>
              <a:rPr lang="ru-RU" sz="1600" b="1" dirty="0"/>
              <a:t>) </a:t>
            </a:r>
            <a:br>
              <a:rPr lang="ru-RU" sz="1600" b="1" dirty="0"/>
            </a:br>
            <a:r>
              <a:rPr lang="ru-RU" sz="1600" dirty="0"/>
              <a:t>и соавторов [30]. </a:t>
            </a: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Изначально термин PRP применялся к </a:t>
            </a:r>
            <a:r>
              <a:rPr lang="ru-RU" sz="1600" dirty="0" err="1"/>
              <a:t>аутологичному</a:t>
            </a:r>
            <a:r>
              <a:rPr lang="ru-RU" sz="1600" dirty="0"/>
              <a:t> </a:t>
            </a:r>
            <a:r>
              <a:rPr lang="ru-RU" sz="1600" dirty="0" err="1"/>
              <a:t>тромбоцитарному</a:t>
            </a:r>
            <a:r>
              <a:rPr lang="ru-RU" sz="1600" dirty="0"/>
              <a:t> гелю,</a:t>
            </a:r>
            <a:r>
              <a:rPr lang="en-US" sz="1600" dirty="0"/>
              <a:t> </a:t>
            </a:r>
            <a:r>
              <a:rPr lang="ru-RU" sz="1600" dirty="0"/>
              <a:t>богатой факторами роста плазме (PRGF) или </a:t>
            </a:r>
            <a:r>
              <a:rPr lang="ru-RU" sz="1600" dirty="0" err="1"/>
              <a:t>аутологичному</a:t>
            </a:r>
            <a:r>
              <a:rPr lang="ru-RU" sz="1600" dirty="0"/>
              <a:t> </a:t>
            </a:r>
            <a:r>
              <a:rPr lang="ru-RU" sz="1600" dirty="0" err="1"/>
              <a:t>тромбоцитарному</a:t>
            </a:r>
            <a:r>
              <a:rPr lang="en-US" sz="1600" dirty="0"/>
              <a:t> </a:t>
            </a:r>
            <a:r>
              <a:rPr lang="ru-RU" sz="1600" dirty="0"/>
              <a:t>концентрату, которые добавляли в трансплантат костной ткани или наносили</a:t>
            </a:r>
            <a:r>
              <a:rPr lang="en-US" sz="1600" dirty="0"/>
              <a:t> </a:t>
            </a:r>
            <a:r>
              <a:rPr lang="ru-RU" sz="1600" dirty="0"/>
              <a:t>слоем на уже установленный трансплантат, набрызгивали на поверхность мягких</a:t>
            </a:r>
            <a:r>
              <a:rPr lang="en-US" sz="1600" dirty="0"/>
              <a:t> </a:t>
            </a:r>
            <a:r>
              <a:rPr lang="ru-RU" sz="1600" dirty="0"/>
              <a:t>тканей или использовали в качестве биологической мембраны. Однако</a:t>
            </a:r>
            <a:r>
              <a:rPr lang="en-US" sz="1600" dirty="0"/>
              <a:t> </a:t>
            </a:r>
            <a:r>
              <a:rPr lang="ru-RU" sz="1600" dirty="0"/>
              <a:t>впоследствии значение этого термина распространилось и на инъекционную</a:t>
            </a:r>
            <a:r>
              <a:rPr lang="en-US" sz="1600" dirty="0"/>
              <a:t> </a:t>
            </a:r>
            <a:r>
              <a:rPr lang="ru-RU" sz="1600" dirty="0"/>
              <a:t>форму плазмы.</a:t>
            </a: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9621"/>
            <a:ext cx="649747" cy="48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412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3"/>
          <p:cNvSpPr>
            <a:spLocks noGrp="1"/>
          </p:cNvSpPr>
          <p:nvPr>
            <p:ph idx="1"/>
          </p:nvPr>
        </p:nvSpPr>
        <p:spPr>
          <a:xfrm>
            <a:off x="1907704" y="1851670"/>
            <a:ext cx="6768752" cy="288032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1600" dirty="0"/>
              <a:t>Для получения препарата с концентрацией тромбоцитов, составляющей порядка 1 млн/</a:t>
            </a:r>
            <a:r>
              <a:rPr lang="ru-RU" sz="1600" dirty="0" err="1"/>
              <a:t>мкл</a:t>
            </a:r>
            <a:r>
              <a:rPr lang="ru-RU" sz="1600" dirty="0"/>
              <a:t>, необходимо забирать у пациента до 100 мл крови;</a:t>
            </a:r>
            <a:endParaRPr lang="en-US" sz="1600" dirty="0"/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1600" dirty="0"/>
              <a:t> 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1600" dirty="0"/>
              <a:t>Методика двойного центрифугирования</a:t>
            </a:r>
            <a:r>
              <a:rPr lang="en-US" sz="1600" dirty="0"/>
              <a:t> </a:t>
            </a:r>
            <a:r>
              <a:rPr lang="ru-RU" sz="1600" dirty="0"/>
              <a:t>трудоемка и </a:t>
            </a:r>
            <a:r>
              <a:rPr lang="ru-RU" sz="1600" dirty="0" err="1"/>
              <a:t>времязатратна</a:t>
            </a:r>
            <a:r>
              <a:rPr lang="ru-RU" sz="1600" dirty="0"/>
              <a:t>;</a:t>
            </a:r>
            <a:endParaRPr lang="en-US" sz="1600" dirty="0"/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endParaRPr lang="ru-RU" sz="1600" dirty="0"/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1600" dirty="0"/>
              <a:t>Значительная потеря тромбоцитов происходит на лабораторном этапе;</a:t>
            </a:r>
            <a:endParaRPr lang="en-US" sz="1600" dirty="0"/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endParaRPr lang="ru-RU" sz="1600" dirty="0"/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1600" dirty="0"/>
              <a:t>Методика доступна лишь врачам хирургических специальностей.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84497" y="915566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500"/>
              </a:spcAft>
            </a:pPr>
            <a:r>
              <a:rPr lang="ru-RU" b="1" dirty="0"/>
              <a:t>Целесообразность упомянутой методики на сегодняшний день представляется сомнительной, с учетом того, что: 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37" y="1959592"/>
            <a:ext cx="403685" cy="40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35" y="2787774"/>
            <a:ext cx="515288" cy="44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150" y="4227934"/>
            <a:ext cx="380058" cy="45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04" y="3507854"/>
            <a:ext cx="414350" cy="45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455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427983" y="1618947"/>
            <a:ext cx="4387767" cy="2392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500"/>
              </a:spcAft>
            </a:pPr>
            <a:r>
              <a:rPr lang="ru-RU" sz="1600" dirty="0"/>
              <a:t>При этом согласно формуле</a:t>
            </a:r>
            <a:r>
              <a:rPr lang="ru-RU" sz="1600" b="1" dirty="0"/>
              <a:t> </a:t>
            </a:r>
            <a:endParaRPr lang="en-US" sz="1600" b="1" dirty="0"/>
          </a:p>
          <a:p>
            <a:pPr algn="ctr">
              <a:spcAft>
                <a:spcPts val="1500"/>
              </a:spcAft>
            </a:pPr>
            <a:r>
              <a:rPr lang="ru-RU" sz="1600" b="1" dirty="0"/>
              <a:t>M =</a:t>
            </a:r>
            <a:r>
              <a:rPr lang="en-US" sz="1600" b="1" dirty="0"/>
              <a:t> </a:t>
            </a:r>
            <a:r>
              <a:rPr lang="ru-RU" sz="1600" b="1" dirty="0" err="1"/>
              <a:t>Vρ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i="1" dirty="0"/>
              <a:t>(масса)</a:t>
            </a:r>
            <a:r>
              <a:rPr lang="en-US" sz="1600" i="1" dirty="0"/>
              <a:t> = </a:t>
            </a:r>
            <a:r>
              <a:rPr lang="ru-RU" sz="1600" i="1" dirty="0"/>
              <a:t>(объемная концентрация вещества),</a:t>
            </a:r>
          </a:p>
          <a:p>
            <a:pPr algn="ctr">
              <a:spcAft>
                <a:spcPts val="1500"/>
              </a:spcAft>
            </a:pPr>
            <a:endParaRPr lang="en-US" sz="1600" dirty="0"/>
          </a:p>
          <a:p>
            <a:pPr algn="ctr">
              <a:spcAft>
                <a:spcPts val="1500"/>
              </a:spcAft>
            </a:pPr>
            <a:r>
              <a:rPr lang="ru-RU" sz="1600" dirty="0"/>
              <a:t>концентрацию тромбоцитов и насыщение </a:t>
            </a:r>
            <a:br>
              <a:rPr lang="ru-RU" sz="1600" dirty="0"/>
            </a:br>
            <a:r>
              <a:rPr lang="ru-RU" sz="1600" dirty="0"/>
              <a:t>ими тканей можно повысить всего лишь посредством увеличения объема.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1594"/>
            <a:ext cx="3672408" cy="335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65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bg-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16" y="-287312"/>
            <a:ext cx="9698152" cy="552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71096" y="2643758"/>
            <a:ext cx="65527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Плазма – жидкое межклеточное вещество крови. 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Она содержит ряд протеолитических систем, регулирующих гомеостаз и участвующих в развитии адаптивно-защитных реакций организма </a:t>
            </a:r>
            <a:r>
              <a:rPr lang="en-US" sz="2000" dirty="0">
                <a:solidFill>
                  <a:schemeClr val="bg1"/>
                </a:solidFill>
              </a:rPr>
              <a:t>[1</a:t>
            </a:r>
            <a:r>
              <a:rPr lang="ru-RU" sz="2000" dirty="0">
                <a:solidFill>
                  <a:schemeClr val="bg1"/>
                </a:solidFill>
              </a:rPr>
              <a:t>,2,3</a:t>
            </a:r>
            <a:r>
              <a:rPr lang="en-US" sz="2000" dirty="0">
                <a:solidFill>
                  <a:schemeClr val="bg1"/>
                </a:solidFill>
              </a:rPr>
              <a:t>]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80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235576"/>
            <a:ext cx="2737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Что такое плазма крови? </a:t>
            </a: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334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56792" y="2282"/>
            <a:ext cx="7320024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бъект 3"/>
          <p:cNvSpPr txBox="1">
            <a:spLocks/>
          </p:cNvSpPr>
          <p:nvPr/>
        </p:nvSpPr>
        <p:spPr>
          <a:xfrm>
            <a:off x="4179771" y="1923678"/>
            <a:ext cx="4712709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Отмечу, что, несмотря на очевидность преимущества применения инъекционной формы и однократного центрифугирования, в литературе по-прежнему муссируется вопрос о концентрации тромбоцитов.</a:t>
            </a: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Причина, вероятно, заключается в привычности использования термина PRP, подразумевающего необходимость концентрации плазмы [28] на лабораторном этапе.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20" y="1163340"/>
            <a:ext cx="576560" cy="57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549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3"/>
          <p:cNvSpPr txBox="1">
            <a:spLocks/>
          </p:cNvSpPr>
          <p:nvPr/>
        </p:nvSpPr>
        <p:spPr>
          <a:xfrm>
            <a:off x="827584" y="2904753"/>
            <a:ext cx="7488832" cy="21152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Тем же обстоятельством объясняется разобщенность мнений в отношении </a:t>
            </a:r>
            <a:r>
              <a:rPr lang="ru-RU" sz="1600" b="1" dirty="0"/>
              <a:t>активации тромбоцитов</a:t>
            </a:r>
            <a:r>
              <a:rPr lang="ru-RU" sz="1600" dirty="0"/>
              <a:t>, а также в отношении необходимости добавления кальция с целью активации тромбоцитов, как в зависимости от использования цитрата, так и вне этой зависимости. </a:t>
            </a:r>
          </a:p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Обсуждать влияние кальция и цитрата уместно в том случае, когда речь идет о применении </a:t>
            </a:r>
            <a:r>
              <a:rPr lang="ru-RU" sz="1600" dirty="0" err="1"/>
              <a:t>тромбоцитарного</a:t>
            </a:r>
            <a:r>
              <a:rPr lang="ru-RU" sz="1600" dirty="0"/>
              <a:t> геля или концентратов, но не в случае, когда плазма вводится в инъекционной форме.</a:t>
            </a:r>
          </a:p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endParaRPr lang="ru-RU" sz="16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876" y="1347614"/>
            <a:ext cx="3046248" cy="1557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463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3"/>
          <p:cNvSpPr>
            <a:spLocks noGrp="1"/>
          </p:cNvSpPr>
          <p:nvPr>
            <p:ph idx="1"/>
          </p:nvPr>
        </p:nvSpPr>
        <p:spPr>
          <a:xfrm>
            <a:off x="2051720" y="1419622"/>
            <a:ext cx="6480720" cy="345638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b="1" dirty="0"/>
              <a:t>Что мы подразумеваем под активацией тромбоцитов?</a:t>
            </a: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Под активацией мы понимаем выброс комплекса активных биологических вещества (коагулянты, факторы роста, бета –лизины).</a:t>
            </a:r>
          </a:p>
          <a:p>
            <a:pPr marL="0" indent="0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/>
              <a:t>Когда оно происходит и чем обусловлено?</a:t>
            </a: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В физиологии и патофизиологии тромбоцитов данный этап описывается как нормальная реакция, обусловленная потерей контакта этих веществ с субэндотелиальными структурами.</a:t>
            </a: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1533061"/>
            <a:ext cx="648072" cy="52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3072344"/>
            <a:ext cx="648072" cy="52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389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16"/>
          <p:cNvSpPr>
            <a:spLocks noChangeArrowheads="1"/>
          </p:cNvSpPr>
          <p:nvPr/>
        </p:nvSpPr>
        <p:spPr bwMode="auto">
          <a:xfrm>
            <a:off x="3995738" y="1280280"/>
            <a:ext cx="35925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Неактивный тромбоцит – </a:t>
            </a:r>
            <a:r>
              <a:rPr lang="ru-RU" sz="1600" dirty="0">
                <a:solidFill>
                  <a:srgbClr val="6AB945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«пл</a:t>
            </a:r>
            <a:r>
              <a:rPr lang="ru-RU" sz="1600" dirty="0">
                <a:solidFill>
                  <a:srgbClr val="62AF3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астин</a:t>
            </a:r>
            <a:r>
              <a:rPr lang="ru-RU" sz="1600" dirty="0">
                <a:solidFill>
                  <a:srgbClr val="6AB945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ка» </a:t>
            </a:r>
          </a:p>
        </p:txBody>
      </p:sp>
      <p:sp>
        <p:nvSpPr>
          <p:cNvPr id="8" name="Прямоугольник 17"/>
          <p:cNvSpPr>
            <a:spLocks noChangeArrowheads="1"/>
          </p:cNvSpPr>
          <p:nvPr/>
        </p:nvSpPr>
        <p:spPr bwMode="auto">
          <a:xfrm>
            <a:off x="3995738" y="2027238"/>
            <a:ext cx="374491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Активный тромбоцит –  </a:t>
            </a:r>
            <a:r>
              <a:rPr lang="ru-RU" sz="1600" dirty="0">
                <a:solidFill>
                  <a:srgbClr val="6AB945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«шаровидный </a:t>
            </a:r>
            <a:br>
              <a:rPr lang="ru-RU" sz="1600" dirty="0">
                <a:solidFill>
                  <a:srgbClr val="6AB945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1600" dirty="0">
                <a:solidFill>
                  <a:srgbClr val="6AB945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с псевдоподиями»</a:t>
            </a:r>
          </a:p>
        </p:txBody>
      </p:sp>
      <p:sp>
        <p:nvSpPr>
          <p:cNvPr id="9" name="Прямоугольник 18"/>
          <p:cNvSpPr>
            <a:spLocks noChangeArrowheads="1"/>
          </p:cNvSpPr>
          <p:nvPr/>
        </p:nvSpPr>
        <p:spPr bwMode="auto">
          <a:xfrm>
            <a:off x="3962400" y="3563938"/>
            <a:ext cx="41767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Тромбоцит после активации, распластанная форма без внутреннего содержимого – </a:t>
            </a:r>
            <a:r>
              <a:rPr lang="ru-RU" sz="1600" dirty="0">
                <a:solidFill>
                  <a:srgbClr val="6AB945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«тень тромбоцита»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 bwMode="auto">
          <a:xfrm>
            <a:off x="2986194" y="1059582"/>
            <a:ext cx="864096" cy="76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endPos="0" dir="5400000" sy="-100000" algn="bl" rotWithShape="0"/>
          </a:effectLst>
        </p:spPr>
      </p:pic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4211638" y="2574925"/>
            <a:ext cx="43576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rgbClr val="6AB945"/>
              </a:buClr>
              <a:buFont typeface="Arial" charset="0"/>
              <a:buChar char="•"/>
            </a:pPr>
            <a:r>
              <a:rPr lang="ru-RU" sz="1400">
                <a:latin typeface="Calibri" pitchFamily="34" charset="0"/>
                <a:ea typeface="Calibri" pitchFamily="34" charset="0"/>
                <a:cs typeface="Calibri" pitchFamily="34" charset="0"/>
              </a:rPr>
              <a:t>Циркулирующие иммунные комплексы</a:t>
            </a:r>
          </a:p>
          <a:p>
            <a:pPr marL="285750" indent="-285750">
              <a:buClr>
                <a:srgbClr val="6AB945"/>
              </a:buClr>
              <a:buFont typeface="Arial" charset="0"/>
              <a:buChar char="•"/>
            </a:pPr>
            <a:r>
              <a:rPr lang="ru-RU" sz="1400">
                <a:latin typeface="Calibri" pitchFamily="34" charset="0"/>
                <a:ea typeface="Calibri" pitchFamily="34" charset="0"/>
                <a:cs typeface="Calibri" pitchFamily="34" charset="0"/>
              </a:rPr>
              <a:t>Факторы свертывания</a:t>
            </a:r>
          </a:p>
          <a:p>
            <a:pPr marL="285750" indent="-285750">
              <a:buClr>
                <a:srgbClr val="6AB945"/>
              </a:buClr>
              <a:buFont typeface="Arial" charset="0"/>
              <a:buChar char="•"/>
            </a:pPr>
            <a:r>
              <a:rPr lang="ru-RU" sz="1400">
                <a:latin typeface="Calibri" pitchFamily="34" charset="0"/>
                <a:ea typeface="Calibri" pitchFamily="34" charset="0"/>
                <a:cs typeface="Calibri" pitchFamily="34" charset="0"/>
              </a:rPr>
              <a:t>Антикоагулянты</a:t>
            </a:r>
          </a:p>
          <a:p>
            <a:pPr marL="285750" indent="-285750">
              <a:buClr>
                <a:srgbClr val="6AB945"/>
              </a:buClr>
              <a:buFont typeface="Arial" charset="0"/>
              <a:buChar char="•"/>
            </a:pPr>
            <a:r>
              <a:rPr lang="ru-RU" sz="1400">
                <a:latin typeface="Calibri" pitchFamily="34" charset="0"/>
                <a:ea typeface="Calibri" pitchFamily="34" charset="0"/>
                <a:cs typeface="Calibri" pitchFamily="34" charset="0"/>
              </a:rPr>
              <a:t>Биологически активные вещества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9100" y="1947863"/>
            <a:ext cx="917575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8013" y="3529013"/>
            <a:ext cx="539750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5726" t="28701" b="28701"/>
          <a:stretch/>
        </p:blipFill>
        <p:spPr bwMode="auto">
          <a:xfrm>
            <a:off x="0" y="0"/>
            <a:ext cx="29797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6000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356131" y="2998267"/>
            <a:ext cx="15121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j-lt"/>
                <a:cs typeface="Calibri" pitchFamily="34" charset="0"/>
              </a:rPr>
              <a:t>Активные</a:t>
            </a:r>
          </a:p>
          <a:p>
            <a:pPr algn="ctr"/>
            <a:r>
              <a:rPr lang="ru-RU" sz="1600" dirty="0">
                <a:latin typeface="+mj-lt"/>
                <a:cs typeface="Calibri" pitchFamily="34" charset="0"/>
              </a:rPr>
              <a:t>тромбоциты</a:t>
            </a:r>
            <a:endParaRPr lang="ru-RU" sz="1600" dirty="0">
              <a:solidFill>
                <a:srgbClr val="6AB945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2880454" y="1097308"/>
            <a:ext cx="82895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92D050"/>
                </a:solidFill>
                <a:cs typeface="Calibri" pitchFamily="34" charset="0"/>
              </a:rPr>
              <a:t>δ</a:t>
            </a:r>
            <a:endParaRPr lang="ru-RU" sz="3200" dirty="0">
              <a:solidFill>
                <a:srgbClr val="92D050"/>
              </a:solidFill>
              <a:latin typeface="+mj-lt"/>
              <a:cs typeface="Calibri" pitchFamily="34" charset="0"/>
            </a:endParaRPr>
          </a:p>
          <a:p>
            <a:pPr algn="ctr"/>
            <a:r>
              <a:rPr lang="ru-RU" sz="1400" dirty="0">
                <a:latin typeface="+mj-lt"/>
                <a:cs typeface="Calibri" pitchFamily="34" charset="0"/>
              </a:rPr>
              <a:t>Гранулы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495272" y="1020365"/>
            <a:ext cx="15128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rgbClr val="92D050"/>
              </a:buClr>
              <a:buFont typeface="Arial" charset="0"/>
              <a:buChar char="•"/>
            </a:pPr>
            <a:r>
              <a:rPr lang="ru-RU" sz="1400" dirty="0">
                <a:latin typeface="+mj-lt"/>
                <a:cs typeface="Calibri" pitchFamily="34" charset="0"/>
              </a:rPr>
              <a:t>АТФ</a:t>
            </a:r>
          </a:p>
          <a:p>
            <a:pPr marL="285750" indent="-285750">
              <a:buClr>
                <a:srgbClr val="92D050"/>
              </a:buClr>
              <a:buFont typeface="Arial" charset="0"/>
              <a:buChar char="•"/>
            </a:pPr>
            <a:r>
              <a:rPr lang="ru-RU" sz="1400" dirty="0">
                <a:latin typeface="+mj-lt"/>
                <a:cs typeface="Calibri" pitchFamily="34" charset="0"/>
              </a:rPr>
              <a:t>АДФ</a:t>
            </a:r>
          </a:p>
          <a:p>
            <a:pPr marL="285750" indent="-285750">
              <a:buClr>
                <a:srgbClr val="92D050"/>
              </a:buClr>
              <a:buFont typeface="Arial" charset="0"/>
              <a:buChar char="•"/>
            </a:pPr>
            <a:r>
              <a:rPr lang="ru-RU" sz="1400" dirty="0">
                <a:latin typeface="+mj-lt"/>
                <a:cs typeface="Calibri" pitchFamily="34" charset="0"/>
              </a:rPr>
              <a:t>Са</a:t>
            </a:r>
            <a:r>
              <a:rPr lang="ru-RU" sz="1400" baseline="30000" dirty="0">
                <a:latin typeface="+mj-lt"/>
                <a:cs typeface="Calibri" pitchFamily="34" charset="0"/>
              </a:rPr>
              <a:t>2+</a:t>
            </a:r>
          </a:p>
          <a:p>
            <a:pPr marL="285750" indent="-285750">
              <a:buClr>
                <a:srgbClr val="92D050"/>
              </a:buClr>
              <a:buFont typeface="Arial" charset="0"/>
              <a:buChar char="•"/>
            </a:pPr>
            <a:r>
              <a:rPr lang="ru-RU" sz="1400" dirty="0">
                <a:latin typeface="+mj-lt"/>
                <a:cs typeface="Calibri" pitchFamily="34" charset="0"/>
              </a:rPr>
              <a:t>Серотонин</a:t>
            </a:r>
          </a:p>
        </p:txBody>
      </p:sp>
      <p:sp>
        <p:nvSpPr>
          <p:cNvPr id="16" name="Левая фигурная скобка 15"/>
          <p:cNvSpPr/>
          <p:nvPr/>
        </p:nvSpPr>
        <p:spPr>
          <a:xfrm>
            <a:off x="4160025" y="982726"/>
            <a:ext cx="268287" cy="1029384"/>
          </a:xfrm>
          <a:prstGeom prst="leftBrace">
            <a:avLst>
              <a:gd name="adj1" fmla="val 40587"/>
              <a:gd name="adj2" fmla="val 49888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6AB945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7" name="Левая фигурная скобка 16"/>
          <p:cNvSpPr/>
          <p:nvPr/>
        </p:nvSpPr>
        <p:spPr>
          <a:xfrm>
            <a:off x="4160025" y="2342568"/>
            <a:ext cx="323921" cy="2204458"/>
          </a:xfrm>
          <a:prstGeom prst="leftBrace">
            <a:avLst>
              <a:gd name="adj1" fmla="val 40587"/>
              <a:gd name="adj2" fmla="val 23702"/>
            </a:avLst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+mj-lt"/>
              <a:cs typeface="Calibr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95272" y="2372071"/>
            <a:ext cx="4320480" cy="2174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Clr>
                <a:srgbClr val="92D050"/>
              </a:buClr>
              <a:buFont typeface="Arial" charset="0"/>
              <a:buChar char="•"/>
            </a:pPr>
            <a:r>
              <a:rPr lang="ru-RU" sz="1400" dirty="0">
                <a:latin typeface="+mj-lt"/>
                <a:cs typeface="Calibri" pitchFamily="34" charset="0"/>
              </a:rPr>
              <a:t>Инсулиноподобный (IGF) </a:t>
            </a:r>
            <a:endParaRPr lang="en-US" sz="1400" dirty="0">
              <a:latin typeface="+mj-lt"/>
              <a:cs typeface="Calibri" pitchFamily="34" charset="0"/>
            </a:endParaRPr>
          </a:p>
          <a:p>
            <a:pPr marL="285750" indent="-285750">
              <a:spcAft>
                <a:spcPts val="400"/>
              </a:spcAft>
              <a:buClr>
                <a:srgbClr val="92D050"/>
              </a:buClr>
              <a:buFont typeface="Arial" charset="0"/>
              <a:buChar char="•"/>
            </a:pPr>
            <a:r>
              <a:rPr lang="ru-RU" sz="1400" dirty="0" err="1">
                <a:latin typeface="+mj-lt"/>
                <a:cs typeface="Calibri" pitchFamily="34" charset="0"/>
              </a:rPr>
              <a:t>Тромбоцитарный</a:t>
            </a:r>
            <a:r>
              <a:rPr lang="ru-RU" sz="1400" dirty="0">
                <a:latin typeface="+mj-lt"/>
                <a:cs typeface="Calibri" pitchFamily="34" charset="0"/>
              </a:rPr>
              <a:t> (PDGF) </a:t>
            </a:r>
          </a:p>
          <a:p>
            <a:pPr marL="285750" indent="-285750">
              <a:spcAft>
                <a:spcPts val="400"/>
              </a:spcAft>
              <a:buClr>
                <a:srgbClr val="92D050"/>
              </a:buClr>
              <a:buFont typeface="Arial" charset="0"/>
              <a:buChar char="•"/>
            </a:pPr>
            <a:r>
              <a:rPr lang="ru-RU" sz="1400" dirty="0" err="1">
                <a:latin typeface="+mj-lt"/>
                <a:cs typeface="Calibri" pitchFamily="34" charset="0"/>
              </a:rPr>
              <a:t>Эпидермальный</a:t>
            </a:r>
            <a:r>
              <a:rPr lang="ru-RU" sz="1400" dirty="0">
                <a:latin typeface="+mj-lt"/>
                <a:cs typeface="Calibri" pitchFamily="34" charset="0"/>
              </a:rPr>
              <a:t> (EGF) </a:t>
            </a:r>
          </a:p>
          <a:p>
            <a:pPr marL="285750" indent="-285750">
              <a:spcAft>
                <a:spcPts val="400"/>
              </a:spcAft>
              <a:buClr>
                <a:srgbClr val="92D050"/>
              </a:buClr>
              <a:buFont typeface="Arial" charset="0"/>
              <a:buChar char="•"/>
            </a:pPr>
            <a:r>
              <a:rPr lang="ru-RU" sz="1400" dirty="0" err="1">
                <a:latin typeface="+mj-lt"/>
                <a:cs typeface="Calibri" pitchFamily="34" charset="0"/>
              </a:rPr>
              <a:t>Фибробластный</a:t>
            </a:r>
            <a:r>
              <a:rPr lang="ru-RU" sz="1400" dirty="0">
                <a:latin typeface="+mj-lt"/>
                <a:cs typeface="Calibri" pitchFamily="34" charset="0"/>
              </a:rPr>
              <a:t> (</a:t>
            </a:r>
            <a:r>
              <a:rPr lang="en-US" sz="1400" dirty="0">
                <a:latin typeface="+mj-lt"/>
                <a:cs typeface="Calibri" pitchFamily="34" charset="0"/>
              </a:rPr>
              <a:t>FGF</a:t>
            </a:r>
            <a:r>
              <a:rPr lang="ru-RU" sz="1400" dirty="0">
                <a:latin typeface="+mj-lt"/>
                <a:cs typeface="Calibri" pitchFamily="34" charset="0"/>
              </a:rPr>
              <a:t>) </a:t>
            </a:r>
          </a:p>
          <a:p>
            <a:pPr marL="285750" indent="-285750">
              <a:spcAft>
                <a:spcPts val="400"/>
              </a:spcAft>
              <a:buClr>
                <a:srgbClr val="92D050"/>
              </a:buClr>
              <a:buFont typeface="Arial" charset="0"/>
              <a:buChar char="•"/>
            </a:pPr>
            <a:r>
              <a:rPr lang="ru-RU" sz="1400" dirty="0">
                <a:latin typeface="+mj-lt"/>
                <a:cs typeface="Calibri" pitchFamily="34" charset="0"/>
              </a:rPr>
              <a:t>ФР Эндотелиальных клеток (</a:t>
            </a:r>
            <a:r>
              <a:rPr lang="en-US" sz="1400" dirty="0">
                <a:latin typeface="+mj-lt"/>
                <a:cs typeface="Calibri" pitchFamily="34" charset="0"/>
              </a:rPr>
              <a:t>v</a:t>
            </a:r>
            <a:r>
              <a:rPr lang="ru-RU" sz="1400" dirty="0">
                <a:latin typeface="+mj-lt"/>
                <a:cs typeface="Calibri" pitchFamily="34" charset="0"/>
              </a:rPr>
              <a:t>EGF)</a:t>
            </a:r>
          </a:p>
          <a:p>
            <a:pPr marL="285750" indent="-285750">
              <a:spcAft>
                <a:spcPts val="400"/>
              </a:spcAft>
              <a:buClr>
                <a:srgbClr val="92D050"/>
              </a:buClr>
              <a:buFont typeface="Arial" charset="0"/>
              <a:buChar char="•"/>
            </a:pPr>
            <a:r>
              <a:rPr lang="ru-RU" sz="1400" dirty="0">
                <a:latin typeface="+mj-lt"/>
                <a:cs typeface="Calibri" pitchFamily="34" charset="0"/>
              </a:rPr>
              <a:t>ФР Плацентарных клеток (PLGF-1/-2)</a:t>
            </a:r>
          </a:p>
          <a:p>
            <a:pPr marL="285750" indent="-285750">
              <a:spcAft>
                <a:spcPts val="400"/>
              </a:spcAft>
              <a:buClr>
                <a:srgbClr val="92D050"/>
              </a:buClr>
              <a:buFont typeface="Arial" charset="0"/>
              <a:buChar char="•"/>
            </a:pPr>
            <a:r>
              <a:rPr lang="ru-RU" sz="1400" dirty="0">
                <a:latin typeface="+mj-lt"/>
                <a:cs typeface="Calibri" pitchFamily="34" charset="0"/>
              </a:rPr>
              <a:t>Трансформирующий бета фактор (</a:t>
            </a:r>
            <a:r>
              <a:rPr lang="en-US" sz="1400" dirty="0">
                <a:latin typeface="+mj-lt"/>
                <a:cs typeface="Calibri" pitchFamily="34" charset="0"/>
              </a:rPr>
              <a:t>TGF-</a:t>
            </a:r>
            <a:r>
              <a:rPr lang="ru-RU" sz="1400" dirty="0">
                <a:latin typeface="+mj-lt"/>
                <a:cs typeface="Calibri" pitchFamily="34" charset="0"/>
              </a:rPr>
              <a:t>β)</a:t>
            </a:r>
          </a:p>
          <a:p>
            <a:pPr marL="285750" indent="-285750">
              <a:spcAft>
                <a:spcPts val="400"/>
              </a:spcAft>
              <a:buClr>
                <a:srgbClr val="92D050"/>
              </a:buClr>
              <a:buFont typeface="Arial" charset="0"/>
              <a:buChar char="•"/>
            </a:pPr>
            <a:r>
              <a:rPr lang="ru-RU" sz="1400" dirty="0">
                <a:latin typeface="+mj-lt"/>
                <a:cs typeface="Calibri" pitchFamily="34" charset="0"/>
              </a:rPr>
              <a:t>Трансформирующий альфа фактор (</a:t>
            </a:r>
            <a:r>
              <a:rPr lang="en-US" sz="1400" dirty="0">
                <a:latin typeface="+mj-lt"/>
                <a:cs typeface="Calibri" pitchFamily="34" charset="0"/>
              </a:rPr>
              <a:t>TGF-</a:t>
            </a:r>
            <a:r>
              <a:rPr lang="ru-RU" sz="1400" dirty="0">
                <a:latin typeface="+mj-lt"/>
                <a:cs typeface="Calibri" pitchFamily="34" charset="0"/>
              </a:rPr>
              <a:t>α) </a:t>
            </a:r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2880455" y="2383876"/>
            <a:ext cx="82895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3200" dirty="0">
                <a:solidFill>
                  <a:srgbClr val="92D050"/>
                </a:solidFill>
                <a:cs typeface="Calibri" pitchFamily="34" charset="0"/>
              </a:rPr>
              <a:t>α</a:t>
            </a:r>
          </a:p>
          <a:p>
            <a:pPr algn="ctr"/>
            <a:r>
              <a:rPr lang="ru-RU" sz="1400" dirty="0">
                <a:latin typeface="+mj-lt"/>
                <a:cs typeface="Calibri" pitchFamily="34" charset="0"/>
              </a:rPr>
              <a:t>Гранулы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316" y="1539030"/>
            <a:ext cx="1343798" cy="1326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Прямая со стрелкой 20"/>
          <p:cNvCxnSpPr/>
          <p:nvPr/>
        </p:nvCxnSpPr>
        <p:spPr>
          <a:xfrm flipV="1">
            <a:off x="1948945" y="1511466"/>
            <a:ext cx="686465" cy="47737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1909402" y="2453242"/>
            <a:ext cx="686465" cy="3653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2807459" y="1097308"/>
            <a:ext cx="974942" cy="877164"/>
          </a:xfrm>
          <a:prstGeom prst="round2Diag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2807459" y="2379987"/>
            <a:ext cx="974942" cy="877164"/>
          </a:xfrm>
          <a:prstGeom prst="round2Diag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cxnSp>
        <p:nvCxnSpPr>
          <p:cNvPr id="25" name="Прямая соединительная линия 24"/>
          <p:cNvCxnSpPr>
            <a:stCxn id="17" idx="1"/>
          </p:cNvCxnSpPr>
          <p:nvPr/>
        </p:nvCxnSpPr>
        <p:spPr>
          <a:xfrm flipH="1">
            <a:off x="3845719" y="2865069"/>
            <a:ext cx="314306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3845719" y="1496265"/>
            <a:ext cx="323831" cy="1152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323528" y="235576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Факторы роста</a:t>
            </a:r>
          </a:p>
        </p:txBody>
      </p:sp>
    </p:spTree>
    <p:extLst>
      <p:ext uri="{BB962C8B-B14F-4D97-AF65-F5344CB8AC3E}">
        <p14:creationId xmlns:p14="http://schemas.microsoft.com/office/powerpoint/2010/main" val="3310000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3"/>
          <p:cNvSpPr txBox="1">
            <a:spLocks/>
          </p:cNvSpPr>
          <p:nvPr/>
        </p:nvSpPr>
        <p:spPr>
          <a:xfrm>
            <a:off x="276662" y="771550"/>
            <a:ext cx="8590676" cy="623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b="1" dirty="0"/>
              <a:t>Стимулом активации может служить практически любое возмущение окружающей среды, вплоть до простого механического напряжения.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542819"/>
            <a:ext cx="4680520" cy="3190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1400" dirty="0"/>
              <a:t>Однако основными физиологическими активаторами тромбоцитов считаются</a:t>
            </a:r>
            <a:endParaRPr lang="ru-RU" sz="1400" b="1" dirty="0"/>
          </a:p>
          <a:p>
            <a:pPr marL="285750" indent="-285750">
              <a:spcAft>
                <a:spcPts val="1000"/>
              </a:spcAft>
              <a:buFont typeface="Arial" pitchFamily="34" charset="0"/>
              <a:buChar char="•"/>
            </a:pPr>
            <a:r>
              <a:rPr lang="ru-RU" sz="1400" b="1" dirty="0">
                <a:solidFill>
                  <a:srgbClr val="62AF33"/>
                </a:solidFill>
              </a:rPr>
              <a:t>Коллаген</a:t>
            </a:r>
            <a:r>
              <a:rPr lang="ru-RU" sz="1400" dirty="0">
                <a:solidFill>
                  <a:srgbClr val="62AF33"/>
                </a:solidFill>
              </a:rPr>
              <a:t> </a:t>
            </a:r>
            <a:r>
              <a:rPr lang="ru-RU" sz="1400" dirty="0"/>
              <a:t>[31] </a:t>
            </a:r>
            <a:br>
              <a:rPr lang="ru-RU" sz="1400" dirty="0"/>
            </a:br>
            <a:r>
              <a:rPr lang="ru-RU" sz="1400" dirty="0"/>
              <a:t>(главный белок внеклеточного матрикса) </a:t>
            </a:r>
          </a:p>
          <a:p>
            <a:pPr marL="285750" indent="-285750">
              <a:spcAft>
                <a:spcPts val="1000"/>
              </a:spcAft>
              <a:buFont typeface="Arial" pitchFamily="34" charset="0"/>
              <a:buChar char="•"/>
            </a:pPr>
            <a:r>
              <a:rPr lang="ru-RU" sz="1400" b="1" dirty="0">
                <a:solidFill>
                  <a:srgbClr val="62AF33"/>
                </a:solidFill>
              </a:rPr>
              <a:t>Тромбин</a:t>
            </a:r>
            <a:r>
              <a:rPr lang="ru-RU" sz="1400" dirty="0">
                <a:solidFill>
                  <a:srgbClr val="62AF33"/>
                </a:solidFill>
              </a:rPr>
              <a:t> </a:t>
            </a:r>
            <a:r>
              <a:rPr lang="ru-RU" sz="1400" dirty="0"/>
              <a:t>[32] </a:t>
            </a:r>
            <a:br>
              <a:rPr lang="ru-RU" sz="1400" dirty="0"/>
            </a:br>
            <a:r>
              <a:rPr lang="ru-RU" sz="1400" dirty="0"/>
              <a:t>(основной белок плазменной системы свертывания) </a:t>
            </a:r>
          </a:p>
          <a:p>
            <a:pPr marL="285750" indent="-285750">
              <a:spcAft>
                <a:spcPts val="1000"/>
              </a:spcAft>
              <a:buFont typeface="Arial" pitchFamily="34" charset="0"/>
              <a:buChar char="•"/>
            </a:pPr>
            <a:r>
              <a:rPr lang="ru-RU" sz="1400" b="1" dirty="0">
                <a:solidFill>
                  <a:srgbClr val="62AF33"/>
                </a:solidFill>
              </a:rPr>
              <a:t>АДФ</a:t>
            </a:r>
            <a:r>
              <a:rPr lang="ru-RU" sz="1400" dirty="0">
                <a:solidFill>
                  <a:srgbClr val="62AF33"/>
                </a:solidFill>
              </a:rPr>
              <a:t> </a:t>
            </a:r>
            <a:r>
              <a:rPr lang="ru-RU" sz="1400" dirty="0"/>
              <a:t>(</a:t>
            </a:r>
            <a:r>
              <a:rPr lang="ru-RU" sz="1400" dirty="0" err="1"/>
              <a:t>аденозиндифосфат</a:t>
            </a:r>
            <a:r>
              <a:rPr lang="ru-RU" sz="1400" dirty="0"/>
              <a:t>, появляющийся </a:t>
            </a:r>
            <a:br>
              <a:rPr lang="ru-RU" sz="1400" dirty="0"/>
            </a:br>
            <a:r>
              <a:rPr lang="ru-RU" sz="1400" dirty="0"/>
              <a:t>из разрушенных клеток сосуда или секретируемый самими тромбоцитами) </a:t>
            </a:r>
          </a:p>
          <a:p>
            <a:pPr marL="285750" indent="-285750">
              <a:spcAft>
                <a:spcPts val="1000"/>
              </a:spcAft>
              <a:buFont typeface="Arial" pitchFamily="34" charset="0"/>
              <a:buChar char="•"/>
            </a:pPr>
            <a:r>
              <a:rPr lang="ru-RU" sz="1400" b="1" dirty="0" err="1">
                <a:solidFill>
                  <a:srgbClr val="62AF33"/>
                </a:solidFill>
              </a:rPr>
              <a:t>Тромбоксан</a:t>
            </a:r>
            <a:r>
              <a:rPr lang="ru-RU" sz="1400" b="1" dirty="0">
                <a:solidFill>
                  <a:srgbClr val="62AF33"/>
                </a:solidFill>
              </a:rPr>
              <a:t> </a:t>
            </a:r>
            <a:r>
              <a:rPr lang="en-US" sz="1400" b="1" dirty="0">
                <a:solidFill>
                  <a:srgbClr val="62AF33"/>
                </a:solidFill>
              </a:rPr>
              <a:t>A</a:t>
            </a:r>
            <a:r>
              <a:rPr lang="en-US" sz="1400" b="1" baseline="30000" dirty="0">
                <a:solidFill>
                  <a:srgbClr val="62AF33"/>
                </a:solidFill>
              </a:rPr>
              <a:t>2</a:t>
            </a:r>
            <a:r>
              <a:rPr lang="ru-RU" sz="1400" b="1" dirty="0">
                <a:solidFill>
                  <a:srgbClr val="62AF33"/>
                </a:solidFill>
              </a:rPr>
              <a:t> </a:t>
            </a:r>
            <a:r>
              <a:rPr lang="ru-RU" sz="1400" dirty="0"/>
              <a:t>(вторичный активатор, синтезируемый </a:t>
            </a:r>
            <a:br>
              <a:rPr lang="ru-RU" sz="1400" dirty="0"/>
            </a:br>
            <a:r>
              <a:rPr lang="ru-RU" sz="1400" dirty="0"/>
              <a:t>и выбрасываемый тромбоцитами; его дополнительная функция заключается в стимуляции </a:t>
            </a:r>
            <a:r>
              <a:rPr lang="ru-RU" sz="1400" dirty="0" err="1"/>
              <a:t>вазоконстрикции</a:t>
            </a:r>
            <a:r>
              <a:rPr lang="ru-RU" sz="1400" dirty="0"/>
              <a:t>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37554" y="1542819"/>
            <a:ext cx="3654152" cy="2993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ru-RU" sz="1600" dirty="0"/>
              <a:t>Активированные тромбоциты приобретают способность прикрепляться к месту повреждения (адгезия) и друг к другу (агрегация), формируя пробку, закупоривающую место повреждения. </a:t>
            </a:r>
          </a:p>
          <a:p>
            <a:pPr>
              <a:spcAft>
                <a:spcPts val="1500"/>
              </a:spcAft>
            </a:pPr>
            <a:r>
              <a:rPr lang="ru-RU" sz="1600" dirty="0"/>
              <a:t>Кроме того, они участвуют </a:t>
            </a:r>
            <a:br>
              <a:rPr lang="ru-RU" sz="1600" dirty="0"/>
            </a:br>
            <a:r>
              <a:rPr lang="ru-RU" sz="1600" dirty="0"/>
              <a:t>в плазменном свёртывании двумя основными способами — экспонированием </a:t>
            </a:r>
            <a:r>
              <a:rPr lang="ru-RU" sz="1600" dirty="0" err="1"/>
              <a:t>прокоагулянтной</a:t>
            </a:r>
            <a:r>
              <a:rPr lang="ru-RU" sz="1600" dirty="0"/>
              <a:t> мембраны и секрецией α-гранул.[33]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5004048" y="1563638"/>
            <a:ext cx="0" cy="302433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36064" y="2190338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36064" y="2750985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323076" y="3255041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36064" y="4025757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103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3"/>
          <p:cNvSpPr txBox="1">
            <a:spLocks/>
          </p:cNvSpPr>
          <p:nvPr/>
        </p:nvSpPr>
        <p:spPr>
          <a:xfrm>
            <a:off x="1547664" y="771550"/>
            <a:ext cx="7344816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</a:pPr>
            <a:r>
              <a:rPr lang="ru-RU" sz="1600" b="1" dirty="0"/>
              <a:t>Какова роль кальция в плазме? </a:t>
            </a: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</a:pPr>
            <a:r>
              <a:rPr lang="ru-RU" sz="1600" dirty="0"/>
              <a:t>Безусловно, кальций является одним их основных факторов инициации реакций, связанных с активацией тромбоцитов[33]. А цитрат, применяемый иногда в качестве антикоагулянта, связывает молекулы кальция хелатным соединением. </a:t>
            </a:r>
            <a:br>
              <a:rPr lang="ru-RU" sz="1600" dirty="0"/>
            </a:br>
            <a:r>
              <a:rPr lang="ru-RU" sz="1600" dirty="0"/>
              <a:t>При этом связывается лишь часть кальция, которой, впрочем, достаточно для активации тромбоцитов. Более того, внутри самого тромбоцита присутствуют две независимые системы снабжением кальцием.</a:t>
            </a:r>
          </a:p>
          <a:p>
            <a:pPr marL="0" indent="0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</a:pPr>
            <a:endParaRPr lang="ru-RU" sz="1600" dirty="0"/>
          </a:p>
          <a:p>
            <a:pPr marL="0" indent="0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</a:pPr>
            <a:r>
              <a:rPr lang="ru-RU" sz="1600" b="1" dirty="0"/>
              <a:t>Откуда же возникло заблуждение о необходимости добавления кальция? </a:t>
            </a: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</a:pPr>
            <a:r>
              <a:rPr lang="ru-RU" sz="1600" dirty="0"/>
              <a:t>Причиной тому, вероятно, является ориентированность на первую методику получения PRP, а рамках которой кальций и тромбин добавлялись с целью формирования </a:t>
            </a:r>
            <a:r>
              <a:rPr lang="ru-RU" sz="1600" dirty="0" err="1"/>
              <a:t>гелевого</a:t>
            </a:r>
            <a:r>
              <a:rPr lang="ru-RU" sz="1600" dirty="0"/>
              <a:t> сгустка из концентрированной плазмы.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3558"/>
            <a:ext cx="648072" cy="52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63838"/>
            <a:ext cx="648072" cy="52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3398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Поговорим о преимуществах инъекционной формы плазмы</a:t>
            </a:r>
            <a:endParaRPr lang="ru-RU" dirty="0"/>
          </a:p>
        </p:txBody>
      </p:sp>
      <p:sp>
        <p:nvSpPr>
          <p:cNvPr id="12" name="Объект 3"/>
          <p:cNvSpPr>
            <a:spLocks noGrp="1"/>
          </p:cNvSpPr>
          <p:nvPr>
            <p:ph idx="1"/>
          </p:nvPr>
        </p:nvSpPr>
        <p:spPr>
          <a:xfrm>
            <a:off x="4179771" y="1232254"/>
            <a:ext cx="4712709" cy="3384376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Идея использовать инъекционную форму вместо геля пришла нам, мне и моему коллеге Роману </a:t>
            </a:r>
            <a:r>
              <a:rPr lang="ru-RU" sz="1600" dirty="0" err="1"/>
              <a:t>Зарудию</a:t>
            </a:r>
            <a:r>
              <a:rPr lang="ru-RU" sz="1600" dirty="0"/>
              <a:t>, в 2003 году.</a:t>
            </a: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 В публикациях, появившихся в информационном пространстве в 2005 году, мы уже упоминали о преимуществах инъекционной формы и вероятности ее терапевтического превосходства над концентратами. Методы и результаты применения упомянутой формы плазмы описаны </a:t>
            </a:r>
            <a:br>
              <a:rPr lang="ru-RU" sz="1600" dirty="0"/>
            </a:br>
            <a:r>
              <a:rPr lang="ru-RU" sz="1600" dirty="0"/>
              <a:t>в нашей работе «Применение обогащенной тромбоцитами </a:t>
            </a:r>
            <a:r>
              <a:rPr lang="ru-RU" sz="1600" dirty="0" err="1"/>
              <a:t>аутоплазмы</a:t>
            </a:r>
            <a:r>
              <a:rPr lang="ru-RU" sz="1600" dirty="0"/>
              <a:t> для лечения фотодерматоза» [34].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7654"/>
            <a:ext cx="3597327" cy="256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926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3"/>
          <p:cNvSpPr>
            <a:spLocks noGrp="1"/>
          </p:cNvSpPr>
          <p:nvPr>
            <p:ph idx="1"/>
          </p:nvPr>
        </p:nvSpPr>
        <p:spPr>
          <a:xfrm>
            <a:off x="1475656" y="643084"/>
            <a:ext cx="7236804" cy="75608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800" b="1" dirty="0"/>
              <a:t>По сути, наша технология объединяет в себе эффективность сложной и многоэтапной методики PRP и простоту и доступность аутогемотерапии.</a:t>
            </a:r>
          </a:p>
        </p:txBody>
      </p:sp>
      <p:sp>
        <p:nvSpPr>
          <p:cNvPr id="8" name="Объект 3"/>
          <p:cNvSpPr txBox="1">
            <a:spLocks/>
          </p:cNvSpPr>
          <p:nvPr/>
        </p:nvSpPr>
        <p:spPr>
          <a:xfrm>
            <a:off x="252535" y="1605672"/>
            <a:ext cx="8712968" cy="3384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b="1" dirty="0">
                <a:solidFill>
                  <a:srgbClr val="62AF33"/>
                </a:solidFill>
              </a:rPr>
              <a:t>ПРЕИМУЩЕСТВА:</a:t>
            </a:r>
          </a:p>
          <a:p>
            <a:pPr algn="just">
              <a:spcBef>
                <a:spcPts val="0"/>
              </a:spcBef>
              <a:spcAft>
                <a:spcPts val="500"/>
              </a:spcAft>
              <a:buFont typeface="+mj-lt"/>
              <a:buAutoNum type="arabicPeriod"/>
            </a:pPr>
            <a:r>
              <a:rPr lang="ru-RU" sz="1400" dirty="0"/>
              <a:t>Возможность применения в нехирургической практике (применение геля возможно только в хирургии </a:t>
            </a:r>
            <a:br>
              <a:rPr lang="ru-RU" sz="1400" dirty="0"/>
            </a:br>
            <a:r>
              <a:rPr lang="ru-RU" sz="1400" dirty="0"/>
              <a:t>и стоматологии, поскольку для его введения требуется выполнение разреза).</a:t>
            </a:r>
          </a:p>
          <a:p>
            <a:pPr>
              <a:spcBef>
                <a:spcPts val="0"/>
              </a:spcBef>
              <a:spcAft>
                <a:spcPts val="500"/>
              </a:spcAft>
              <a:buFont typeface="+mj-lt"/>
              <a:buAutoNum type="arabicPeriod"/>
            </a:pPr>
            <a:r>
              <a:rPr lang="ru-RU" sz="1400" dirty="0"/>
              <a:t>Возможность применения в хирургии до операции, в ходе операции, после операции и вместо операции. </a:t>
            </a:r>
          </a:p>
          <a:p>
            <a:pPr>
              <a:spcBef>
                <a:spcPts val="0"/>
              </a:spcBef>
              <a:spcAft>
                <a:spcPts val="500"/>
              </a:spcAft>
              <a:buFont typeface="+mj-lt"/>
              <a:buAutoNum type="arabicPeriod"/>
            </a:pPr>
            <a:r>
              <a:rPr lang="ru-RU" sz="1400" dirty="0"/>
              <a:t>Возможность увеличивать концентрацию тромбоцитов </a:t>
            </a:r>
            <a:r>
              <a:rPr lang="ru-RU" sz="1400" i="1" dirty="0" err="1"/>
              <a:t>in</a:t>
            </a:r>
            <a:r>
              <a:rPr lang="ru-RU" sz="1400" i="1" dirty="0"/>
              <a:t> </a:t>
            </a:r>
            <a:r>
              <a:rPr lang="ru-RU" sz="1400" i="1" dirty="0" err="1"/>
              <a:t>vivo</a:t>
            </a:r>
            <a:r>
              <a:rPr lang="ru-RU" sz="1400" dirty="0"/>
              <a:t>.</a:t>
            </a:r>
          </a:p>
          <a:p>
            <a:pPr>
              <a:spcBef>
                <a:spcPts val="0"/>
              </a:spcBef>
              <a:spcAft>
                <a:spcPts val="500"/>
              </a:spcAft>
              <a:buFont typeface="+mj-lt"/>
              <a:buAutoNum type="arabicPeriod"/>
            </a:pPr>
            <a:r>
              <a:rPr lang="ru-RU" sz="1400" dirty="0"/>
              <a:t>Отсутствие необходимости двойного центрифугирования.</a:t>
            </a:r>
          </a:p>
          <a:p>
            <a:pPr algn="just">
              <a:spcBef>
                <a:spcPts val="0"/>
              </a:spcBef>
              <a:spcAft>
                <a:spcPts val="500"/>
              </a:spcAft>
              <a:buFont typeface="+mj-lt"/>
              <a:buAutoNum type="arabicPeriod"/>
            </a:pPr>
            <a:r>
              <a:rPr lang="ru-RU" sz="1400" dirty="0"/>
              <a:t>Возможность использовать плазму в форме капель (лечение конъюнктивитов), аппликаций (</a:t>
            </a:r>
            <a:r>
              <a:rPr lang="ru-RU" sz="1400" dirty="0" err="1"/>
              <a:t>пилинги</a:t>
            </a:r>
            <a:r>
              <a:rPr lang="ru-RU" sz="1400" dirty="0"/>
              <a:t>, лазерное омоложение, лечение ожогов и язв), ванночек (лечение гинекологических заболеваний), замораживаемых суппозиториев (лечение анальных трещин).</a:t>
            </a:r>
            <a:br>
              <a:rPr lang="ru-RU" sz="1400" dirty="0"/>
            </a:br>
            <a:r>
              <a:rPr lang="ru-RU" sz="1400" dirty="0"/>
              <a:t>Кроме того, появилась возможность нагревать плазму и получать </a:t>
            </a:r>
            <a:r>
              <a:rPr lang="ru-RU" sz="1400" dirty="0" err="1"/>
              <a:t>плазмогель</a:t>
            </a:r>
            <a:r>
              <a:rPr lang="ru-RU" sz="1400" dirty="0"/>
              <a:t>, используемый для контурной пластики. В ингаляционной форме плазма может применяться для лечения </a:t>
            </a:r>
            <a:r>
              <a:rPr lang="ru-RU" sz="1400" dirty="0" err="1"/>
              <a:t>обструктивных</a:t>
            </a:r>
            <a:r>
              <a:rPr lang="ru-RU" sz="1400" dirty="0"/>
              <a:t> заболеваний лёгких.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9542"/>
            <a:ext cx="65722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47130" y="2041425"/>
            <a:ext cx="239528" cy="307777"/>
            <a:chOff x="227087" y="2263973"/>
            <a:chExt cx="239528" cy="307777"/>
          </a:xfrm>
        </p:grpSpPr>
        <p:sp>
          <p:nvSpPr>
            <p:cNvPr id="10" name="Прямоугольник с двумя скругленными противолежащими углами 9"/>
            <p:cNvSpPr/>
            <p:nvPr/>
          </p:nvSpPr>
          <p:spPr>
            <a:xfrm>
              <a:off x="249079" y="2307919"/>
              <a:ext cx="217536" cy="217536"/>
            </a:xfrm>
            <a:prstGeom prst="round2DiagRect">
              <a:avLst>
                <a:gd name="adj1" fmla="val 33031"/>
                <a:gd name="adj2" fmla="val 0"/>
              </a:avLst>
            </a:prstGeom>
            <a:solidFill>
              <a:schemeClr val="bg1"/>
            </a:solidFill>
            <a:ln>
              <a:solidFill>
                <a:srgbClr val="62A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27087" y="2263973"/>
              <a:ext cx="21939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/>
                <a:t>1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247130" y="2449272"/>
            <a:ext cx="239528" cy="307777"/>
            <a:chOff x="213048" y="2671820"/>
            <a:chExt cx="239528" cy="307777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235040" y="2715766"/>
              <a:ext cx="217536" cy="217536"/>
            </a:xfrm>
            <a:prstGeom prst="round2DiagRect">
              <a:avLst>
                <a:gd name="adj1" fmla="val 33031"/>
                <a:gd name="adj2" fmla="val 0"/>
              </a:avLst>
            </a:prstGeom>
            <a:solidFill>
              <a:schemeClr val="bg1"/>
            </a:solidFill>
            <a:ln>
              <a:solidFill>
                <a:srgbClr val="62A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13048" y="2671820"/>
              <a:ext cx="21939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/>
                <a:t>2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247130" y="2746867"/>
            <a:ext cx="239528" cy="307777"/>
            <a:chOff x="218703" y="2987228"/>
            <a:chExt cx="239528" cy="307777"/>
          </a:xfrm>
        </p:grpSpPr>
        <p:sp>
          <p:nvSpPr>
            <p:cNvPr id="18" name="Прямоугольник с двумя скругленными противолежащими углами 17"/>
            <p:cNvSpPr/>
            <p:nvPr/>
          </p:nvSpPr>
          <p:spPr>
            <a:xfrm>
              <a:off x="240695" y="3031174"/>
              <a:ext cx="217536" cy="217536"/>
            </a:xfrm>
            <a:prstGeom prst="round2DiagRect">
              <a:avLst>
                <a:gd name="adj1" fmla="val 33031"/>
                <a:gd name="adj2" fmla="val 0"/>
              </a:avLst>
            </a:prstGeom>
            <a:solidFill>
              <a:schemeClr val="bg1"/>
            </a:solidFill>
            <a:ln>
              <a:solidFill>
                <a:srgbClr val="62A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18703" y="2987228"/>
              <a:ext cx="21939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/>
                <a:t>3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247130" y="3044462"/>
            <a:ext cx="239528" cy="307777"/>
            <a:chOff x="215327" y="3297874"/>
            <a:chExt cx="239528" cy="307777"/>
          </a:xfrm>
        </p:grpSpPr>
        <p:sp>
          <p:nvSpPr>
            <p:cNvPr id="20" name="Прямоугольник с двумя скругленными противолежащими углами 19"/>
            <p:cNvSpPr/>
            <p:nvPr/>
          </p:nvSpPr>
          <p:spPr>
            <a:xfrm>
              <a:off x="237319" y="3341820"/>
              <a:ext cx="217536" cy="217536"/>
            </a:xfrm>
            <a:prstGeom prst="round2DiagRect">
              <a:avLst>
                <a:gd name="adj1" fmla="val 33031"/>
                <a:gd name="adj2" fmla="val 0"/>
              </a:avLst>
            </a:prstGeom>
            <a:solidFill>
              <a:schemeClr val="bg1"/>
            </a:solidFill>
            <a:ln>
              <a:solidFill>
                <a:srgbClr val="62A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215327" y="3297874"/>
              <a:ext cx="21939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/>
                <a:t>4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247130" y="3342058"/>
            <a:ext cx="239528" cy="307777"/>
            <a:chOff x="213048" y="3564606"/>
            <a:chExt cx="239528" cy="307777"/>
          </a:xfrm>
        </p:grpSpPr>
        <p:sp>
          <p:nvSpPr>
            <p:cNvPr id="22" name="Прямоугольник с двумя скругленными противолежащими углами 21"/>
            <p:cNvSpPr/>
            <p:nvPr/>
          </p:nvSpPr>
          <p:spPr>
            <a:xfrm>
              <a:off x="235040" y="3608552"/>
              <a:ext cx="217536" cy="217536"/>
            </a:xfrm>
            <a:prstGeom prst="round2DiagRect">
              <a:avLst>
                <a:gd name="adj1" fmla="val 33031"/>
                <a:gd name="adj2" fmla="val 0"/>
              </a:avLst>
            </a:prstGeom>
            <a:solidFill>
              <a:schemeClr val="bg1"/>
            </a:solidFill>
            <a:ln>
              <a:solidFill>
                <a:srgbClr val="62A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213048" y="3564606"/>
              <a:ext cx="21939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/>
                <a:t>5</a:t>
              </a:r>
            </a:p>
          </p:txBody>
        </p:sp>
      </p:grpSp>
      <p:sp>
        <p:nvSpPr>
          <p:cNvPr id="25" name="Прямоугольник 2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052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268573" y="3804948"/>
            <a:ext cx="6624736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000" b="1" dirty="0"/>
              <a:t>Каким должно быть качество пробирок?</a:t>
            </a:r>
          </a:p>
          <a:p>
            <a:pPr algn="ctr">
              <a:spcAft>
                <a:spcPts val="1000"/>
              </a:spcAft>
            </a:pPr>
            <a:r>
              <a:rPr lang="ru-RU" sz="2000" b="1" dirty="0"/>
              <a:t>Что в них должно содержаться?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780" y="771550"/>
            <a:ext cx="2043287" cy="2744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754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395536" y="1307691"/>
            <a:ext cx="3240360" cy="3240360"/>
          </a:xfrm>
          <a:prstGeom prst="ellipse">
            <a:avLst/>
          </a:prstGeom>
          <a:solidFill>
            <a:srgbClr val="62A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179771" y="1899614"/>
            <a:ext cx="48245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Говоря о плазме в контексте терапевтического применения, большинство врачей и авторов исследований рассматривает ее как очередное </a:t>
            </a:r>
            <a:r>
              <a:rPr lang="ru-RU" sz="1600" dirty="0" err="1"/>
              <a:t>официнальное</a:t>
            </a:r>
            <a:r>
              <a:rPr lang="ru-RU" sz="1600" dirty="0"/>
              <a:t> средство. </a:t>
            </a:r>
          </a:p>
          <a:p>
            <a:endParaRPr lang="ru-RU" sz="1600" dirty="0"/>
          </a:p>
          <a:p>
            <a:pPr algn="just"/>
            <a:r>
              <a:rPr lang="ru-RU" sz="1600" dirty="0"/>
              <a:t>Я же склонен считать, что манипуляции с плазмой сродни </a:t>
            </a:r>
            <a:r>
              <a:rPr lang="ru-RU" sz="1600" b="1" dirty="0"/>
              <a:t>трансплантации </a:t>
            </a:r>
            <a:r>
              <a:rPr lang="ru-RU" sz="1600" b="1" dirty="0" err="1"/>
              <a:t>аутологичных</a:t>
            </a:r>
            <a:r>
              <a:rPr lang="ru-RU" sz="1600" b="1" dirty="0"/>
              <a:t> тканей</a:t>
            </a:r>
            <a:r>
              <a:rPr lang="ru-RU" sz="1600" dirty="0"/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11" y="1363066"/>
            <a:ext cx="3129610" cy="312961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235576"/>
            <a:ext cx="6367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Теоретическое обоснование технологии </a:t>
            </a:r>
            <a:r>
              <a:rPr lang="en-US" b="1" dirty="0" err="1"/>
              <a:t>Plasmolifting</a:t>
            </a:r>
            <a:r>
              <a:rPr lang="en-US" b="1" dirty="0"/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1421315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Характеристики пробирок</a:t>
            </a:r>
          </a:p>
        </p:txBody>
      </p:sp>
      <p:pic>
        <p:nvPicPr>
          <p:cNvPr id="10" name="Picture 2" descr="C:\Проекты\0003 Plasmolifting\0006 ПРОБИРКА\Обработка пробирок\01.jpg"/>
          <p:cNvPicPr>
            <a:picLocks noChangeAspect="1" noChangeArrowheads="1"/>
          </p:cNvPicPr>
          <p:nvPr/>
        </p:nvPicPr>
        <p:blipFill>
          <a:blip r:embed="rId4" cstate="print"/>
          <a:srcRect t="10928"/>
          <a:stretch>
            <a:fillRect/>
          </a:stretch>
        </p:blipFill>
        <p:spPr bwMode="auto">
          <a:xfrm>
            <a:off x="969341" y="1303783"/>
            <a:ext cx="7131050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Группа 5"/>
          <p:cNvGrpSpPr>
            <a:grpSpLocks/>
          </p:cNvGrpSpPr>
          <p:nvPr/>
        </p:nvGrpSpPr>
        <p:grpSpPr bwMode="auto">
          <a:xfrm>
            <a:off x="1209941" y="2567693"/>
            <a:ext cx="3533775" cy="1568272"/>
            <a:chOff x="1010012" y="3016746"/>
            <a:chExt cx="3534097" cy="1569221"/>
          </a:xfrm>
        </p:grpSpPr>
        <p:sp>
          <p:nvSpPr>
            <p:cNvPr id="16" name="TextBox 17"/>
            <p:cNvSpPr txBox="1">
              <a:spLocks noChangeArrowheads="1"/>
            </p:cNvSpPr>
            <p:nvPr/>
          </p:nvSpPr>
          <p:spPr bwMode="auto">
            <a:xfrm>
              <a:off x="1010012" y="3016746"/>
              <a:ext cx="2467567" cy="646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Специализированный </a:t>
              </a:r>
            </a:p>
            <a:p>
              <a:r>
                <a:rPr lang="ru-RU" b="1" dirty="0" err="1">
                  <a:latin typeface="Calibri" pitchFamily="34" charset="0"/>
                  <a:ea typeface="Calibri" pitchFamily="34" charset="0"/>
                  <a:cs typeface="Calibri" pitchFamily="34" charset="0"/>
                </a:rPr>
                <a:t>тиксотропный</a:t>
              </a:r>
              <a:r>
                <a:rPr lang="ru-RU" b="1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 гель</a:t>
              </a:r>
            </a:p>
          </p:txBody>
        </p:sp>
        <p:sp>
          <p:nvSpPr>
            <p:cNvPr id="17" name="TextBox 18"/>
            <p:cNvSpPr txBox="1">
              <a:spLocks noChangeArrowheads="1"/>
            </p:cNvSpPr>
            <p:nvPr/>
          </p:nvSpPr>
          <p:spPr bwMode="auto">
            <a:xfrm>
              <a:off x="1010012" y="3631860"/>
              <a:ext cx="3534097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71450" indent="-171450">
                <a:buClr>
                  <a:srgbClr val="6AB945"/>
                </a:buClr>
                <a:buFont typeface="Arial" charset="0"/>
                <a:buChar char="•"/>
              </a:pPr>
              <a:r>
                <a:rPr lang="ru-RU" sz="1400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Качественная  адсорбция </a:t>
              </a:r>
            </a:p>
            <a:p>
              <a:pPr marL="171450" indent="-171450">
                <a:buClr>
                  <a:srgbClr val="6AB945"/>
                </a:buClr>
                <a:buFont typeface="Arial" charset="0"/>
                <a:buChar char="•"/>
              </a:pPr>
              <a:r>
                <a:rPr lang="ru-RU" sz="1400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Высокая концентрация тромбоцитов</a:t>
              </a:r>
            </a:p>
            <a:p>
              <a:pPr marL="171450" indent="-171450">
                <a:buClr>
                  <a:srgbClr val="6AB945"/>
                </a:buClr>
                <a:buFont typeface="Arial" charset="0"/>
                <a:buChar char="•"/>
              </a:pPr>
              <a:r>
                <a:rPr lang="ru-RU" sz="1400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Четкий разделительный слой</a:t>
              </a:r>
            </a:p>
            <a:p>
              <a:pPr marL="171450" indent="-171450">
                <a:buClr>
                  <a:srgbClr val="6AB945"/>
                </a:buClr>
                <a:buFont typeface="Arial" charset="0"/>
                <a:buChar char="•"/>
              </a:pPr>
              <a:r>
                <a:rPr lang="ru-RU" sz="1400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Не влияет на состав ТАП</a:t>
              </a:r>
            </a:p>
          </p:txBody>
        </p:sp>
      </p:grpSp>
      <p:grpSp>
        <p:nvGrpSpPr>
          <p:cNvPr id="18" name="Группа 6"/>
          <p:cNvGrpSpPr>
            <a:grpSpLocks/>
          </p:cNvGrpSpPr>
          <p:nvPr/>
        </p:nvGrpSpPr>
        <p:grpSpPr bwMode="auto">
          <a:xfrm>
            <a:off x="5284722" y="2574852"/>
            <a:ext cx="3246440" cy="941036"/>
            <a:chOff x="5396557" y="3799654"/>
            <a:chExt cx="3246068" cy="940615"/>
          </a:xfrm>
        </p:grpSpPr>
        <p:sp>
          <p:nvSpPr>
            <p:cNvPr id="19" name="TextBox 19"/>
            <p:cNvSpPr txBox="1">
              <a:spLocks noChangeArrowheads="1"/>
            </p:cNvSpPr>
            <p:nvPr/>
          </p:nvSpPr>
          <p:spPr bwMode="auto">
            <a:xfrm>
              <a:off x="5396557" y="3799654"/>
              <a:ext cx="1651930" cy="369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Антикоагулянт</a:t>
              </a:r>
            </a:p>
          </p:txBody>
        </p:sp>
        <p:sp>
          <p:nvSpPr>
            <p:cNvPr id="20" name="TextBox 20"/>
            <p:cNvSpPr txBox="1">
              <a:spLocks noChangeArrowheads="1"/>
            </p:cNvSpPr>
            <p:nvPr/>
          </p:nvSpPr>
          <p:spPr bwMode="auto">
            <a:xfrm>
              <a:off x="5396560" y="4217049"/>
              <a:ext cx="324606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71450" indent="-171450">
                <a:buClr>
                  <a:srgbClr val="6AB945"/>
                </a:buClr>
                <a:buFont typeface="Arial" charset="0"/>
                <a:buChar char="•"/>
              </a:pPr>
              <a:r>
                <a:rPr lang="ru-RU" sz="1400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Препятствует свертываемости крови</a:t>
              </a:r>
            </a:p>
            <a:p>
              <a:pPr marL="171450" indent="-171450">
                <a:buClr>
                  <a:srgbClr val="6AB945"/>
                </a:buClr>
                <a:buFont typeface="Arial" charset="0"/>
                <a:buChar char="•"/>
              </a:pPr>
              <a:r>
                <a:rPr lang="ru-RU" sz="1400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Используется </a:t>
              </a:r>
              <a:r>
                <a:rPr lang="ru-RU" sz="1400" i="1" dirty="0" err="1">
                  <a:latin typeface="Calibri" pitchFamily="34" charset="0"/>
                  <a:ea typeface="Calibri" pitchFamily="34" charset="0"/>
                  <a:cs typeface="Calibri" pitchFamily="34" charset="0"/>
                </a:rPr>
                <a:t>in</a:t>
              </a:r>
              <a:r>
                <a:rPr lang="ru-RU" sz="1400" i="1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 </a:t>
              </a:r>
              <a:r>
                <a:rPr lang="ru-RU" sz="1400" i="1" dirty="0" err="1">
                  <a:latin typeface="Calibri" pitchFamily="34" charset="0"/>
                  <a:ea typeface="Calibri" pitchFamily="34" charset="0"/>
                  <a:cs typeface="Calibri" pitchFamily="34" charset="0"/>
                </a:rPr>
                <a:t>vivo</a:t>
              </a:r>
              <a:endParaRPr lang="ru-RU" sz="1400" i="1" dirty="0"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91593" y="915566"/>
            <a:ext cx="396081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+mn-lt"/>
              </a:rPr>
              <a:t>Сертификат </a:t>
            </a:r>
            <a:r>
              <a:rPr lang="en-US" b="1" dirty="0">
                <a:latin typeface="+mn-lt"/>
              </a:rPr>
              <a:t>ISO, </a:t>
            </a:r>
            <a:r>
              <a:rPr lang="en-US" b="1" dirty="0"/>
              <a:t>II</a:t>
            </a:r>
            <a:r>
              <a:rPr lang="en-US" b="1" dirty="0">
                <a:latin typeface="+mn-lt"/>
              </a:rPr>
              <a:t> </a:t>
            </a:r>
            <a:r>
              <a:rPr lang="ru-RU" b="1" dirty="0">
                <a:latin typeface="+mn-lt"/>
              </a:rPr>
              <a:t>класс опасности </a:t>
            </a:r>
            <a:r>
              <a:rPr lang="en-US" b="1" dirty="0"/>
              <a:t>CE</a:t>
            </a:r>
            <a:endParaRPr lang="ru-RU" b="1" dirty="0">
              <a:latin typeface="+mn-lt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971833" y="2636270"/>
            <a:ext cx="301686" cy="369332"/>
            <a:chOff x="4452757" y="2531151"/>
            <a:chExt cx="301686" cy="369332"/>
          </a:xfrm>
        </p:grpSpPr>
        <p:sp>
          <p:nvSpPr>
            <p:cNvPr id="27" name="Прямоугольник с двумя скругленными противолежащими углами 26"/>
            <p:cNvSpPr/>
            <p:nvPr/>
          </p:nvSpPr>
          <p:spPr>
            <a:xfrm>
              <a:off x="4454035" y="2566252"/>
              <a:ext cx="299130" cy="299130"/>
            </a:xfrm>
            <a:prstGeom prst="round2DiagRect">
              <a:avLst>
                <a:gd name="adj1" fmla="val 33031"/>
                <a:gd name="adj2" fmla="val 0"/>
              </a:avLst>
            </a:prstGeom>
            <a:solidFill>
              <a:schemeClr val="bg1"/>
            </a:solidFill>
            <a:ln>
              <a:solidFill>
                <a:srgbClr val="62A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4452757" y="253115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2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5810374" y="1772608"/>
            <a:ext cx="301686" cy="369332"/>
            <a:chOff x="4452757" y="2531151"/>
            <a:chExt cx="301686" cy="369332"/>
          </a:xfrm>
        </p:grpSpPr>
        <p:sp>
          <p:nvSpPr>
            <p:cNvPr id="30" name="Прямоугольник с двумя скругленными противолежащими углами 29"/>
            <p:cNvSpPr/>
            <p:nvPr/>
          </p:nvSpPr>
          <p:spPr>
            <a:xfrm>
              <a:off x="4454035" y="2566252"/>
              <a:ext cx="299130" cy="299130"/>
            </a:xfrm>
            <a:prstGeom prst="round2DiagRect">
              <a:avLst>
                <a:gd name="adj1" fmla="val 33031"/>
                <a:gd name="adj2" fmla="val 0"/>
              </a:avLst>
            </a:prstGeom>
            <a:solidFill>
              <a:schemeClr val="bg1"/>
            </a:solidFill>
            <a:ln>
              <a:solidFill>
                <a:srgbClr val="62A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4452757" y="253115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2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691680" y="1807709"/>
            <a:ext cx="301686" cy="369332"/>
            <a:chOff x="4452757" y="2531151"/>
            <a:chExt cx="301686" cy="369332"/>
          </a:xfrm>
        </p:grpSpPr>
        <p:sp>
          <p:nvSpPr>
            <p:cNvPr id="33" name="Прямоугольник с двумя скругленными противолежащими углами 32"/>
            <p:cNvSpPr/>
            <p:nvPr/>
          </p:nvSpPr>
          <p:spPr>
            <a:xfrm>
              <a:off x="4454035" y="2566252"/>
              <a:ext cx="299130" cy="299130"/>
            </a:xfrm>
            <a:prstGeom prst="round2DiagRect">
              <a:avLst>
                <a:gd name="adj1" fmla="val 33031"/>
                <a:gd name="adj2" fmla="val 0"/>
              </a:avLst>
            </a:prstGeom>
            <a:solidFill>
              <a:schemeClr val="bg1"/>
            </a:solidFill>
            <a:ln>
              <a:solidFill>
                <a:srgbClr val="62A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4452757" y="253115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1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930663" y="2649882"/>
            <a:ext cx="317956" cy="369332"/>
            <a:chOff x="4454035" y="2531151"/>
            <a:chExt cx="317956" cy="369332"/>
          </a:xfrm>
        </p:grpSpPr>
        <p:sp>
          <p:nvSpPr>
            <p:cNvPr id="36" name="Прямоугольник с двумя скругленными противолежащими углами 35"/>
            <p:cNvSpPr/>
            <p:nvPr/>
          </p:nvSpPr>
          <p:spPr>
            <a:xfrm>
              <a:off x="4454035" y="2566252"/>
              <a:ext cx="299130" cy="299130"/>
            </a:xfrm>
            <a:prstGeom prst="round2DiagRect">
              <a:avLst>
                <a:gd name="adj1" fmla="val 33031"/>
                <a:gd name="adj2" fmla="val 0"/>
              </a:avLst>
            </a:prstGeom>
            <a:solidFill>
              <a:schemeClr val="bg1"/>
            </a:solidFill>
            <a:ln>
              <a:solidFill>
                <a:srgbClr val="62A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4470305" y="253115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1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080228" y="4219418"/>
            <a:ext cx="7380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200" b="1" dirty="0"/>
              <a:t>Минимальная действующая доза </a:t>
            </a:r>
            <a:r>
              <a:rPr lang="ru-RU" sz="1200" b="1" dirty="0" err="1"/>
              <a:t>аутологичной</a:t>
            </a:r>
            <a:r>
              <a:rPr lang="ru-RU" sz="1200" b="1" dirty="0"/>
              <a:t> плазмы, получаемой с применением технологии </a:t>
            </a:r>
            <a:r>
              <a:rPr lang="ru-RU" sz="1200" b="1" dirty="0" err="1"/>
              <a:t>Plasmolifting</a:t>
            </a:r>
            <a:r>
              <a:rPr lang="ru-RU" sz="1200" b="1" dirty="0"/>
              <a:t>™, составляет 3-4 мл на 100 см</a:t>
            </a:r>
            <a:r>
              <a:rPr lang="ru-RU" sz="1200" b="1" baseline="30000" dirty="0"/>
              <a:t>2</a:t>
            </a:r>
            <a:r>
              <a:rPr lang="ru-RU" sz="1200" b="1" dirty="0"/>
              <a:t> поверхности кожи или на 50 см</a:t>
            </a:r>
            <a:r>
              <a:rPr lang="ru-RU" sz="1200" b="1" baseline="30000" dirty="0"/>
              <a:t>3 </a:t>
            </a:r>
            <a:r>
              <a:rPr lang="ru-RU" sz="1200" b="1" dirty="0"/>
              <a:t>мягких тканей. В каждом миллилитре минимальной действующей дозы содержатся 300 000 000 активированных тромбоцитов.</a:t>
            </a:r>
          </a:p>
        </p:txBody>
      </p:sp>
    </p:spTree>
    <p:extLst>
      <p:ext uri="{BB962C8B-B14F-4D97-AF65-F5344CB8AC3E}">
        <p14:creationId xmlns:p14="http://schemas.microsoft.com/office/powerpoint/2010/main" val="100861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3"/>
          <p:cNvSpPr>
            <a:spLocks noGrp="1"/>
          </p:cNvSpPr>
          <p:nvPr>
            <p:ph idx="1"/>
          </p:nvPr>
        </p:nvSpPr>
        <p:spPr>
          <a:xfrm>
            <a:off x="4341907" y="915567"/>
            <a:ext cx="4622581" cy="50405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800" b="1" dirty="0"/>
              <a:t>Какой антикоагулянт можно использовать?</a:t>
            </a: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ъект 3"/>
          <p:cNvSpPr txBox="1">
            <a:spLocks/>
          </p:cNvSpPr>
          <p:nvPr/>
        </p:nvSpPr>
        <p:spPr>
          <a:xfrm>
            <a:off x="4708726" y="1409878"/>
            <a:ext cx="4255762" cy="3610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Низкомолекулярный гепарин в виде натриевой соли высокой степени очистки. Гепарин является естественным </a:t>
            </a:r>
            <a:r>
              <a:rPr lang="ru-RU" sz="1600" dirty="0" err="1"/>
              <a:t>противосвёртывающим</a:t>
            </a:r>
            <a:r>
              <a:rPr lang="ru-RU" sz="1600" dirty="0"/>
              <a:t> фактором организма, синтезирующимся в тучных клетках, поэтому он наиболее физиологичен [35]. </a:t>
            </a: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Цитрат натрия, особенностью которого является способность образовывать хелатный комплекс с кальцием.</a:t>
            </a: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Гирудин, особенностью которого является отсутствие способности активировать тромбоциты [36].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373459" y="1425972"/>
            <a:ext cx="301686" cy="369332"/>
            <a:chOff x="4452757" y="2531151"/>
            <a:chExt cx="301686" cy="369332"/>
          </a:xfrm>
        </p:grpSpPr>
        <p:sp>
          <p:nvSpPr>
            <p:cNvPr id="22" name="Прямоугольник с двумя скругленными противолежащими углами 21"/>
            <p:cNvSpPr/>
            <p:nvPr/>
          </p:nvSpPr>
          <p:spPr>
            <a:xfrm>
              <a:off x="4454035" y="2566252"/>
              <a:ext cx="299130" cy="299130"/>
            </a:xfrm>
            <a:prstGeom prst="round2DiagRect">
              <a:avLst>
                <a:gd name="adj1" fmla="val 33031"/>
                <a:gd name="adj2" fmla="val 0"/>
              </a:avLst>
            </a:prstGeom>
            <a:solidFill>
              <a:schemeClr val="bg1"/>
            </a:solidFill>
            <a:ln>
              <a:solidFill>
                <a:srgbClr val="62A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452757" y="253115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1</a:t>
              </a:r>
            </a:p>
          </p:txBody>
        </p:sp>
      </p:grp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246066" y="0"/>
            <a:ext cx="7746058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4373459" y="3079998"/>
            <a:ext cx="301686" cy="369332"/>
            <a:chOff x="4452757" y="2531151"/>
            <a:chExt cx="301686" cy="369332"/>
          </a:xfrm>
        </p:grpSpPr>
        <p:sp>
          <p:nvSpPr>
            <p:cNvPr id="18" name="Прямоугольник с двумя скругленными противолежащими углами 17"/>
            <p:cNvSpPr/>
            <p:nvPr/>
          </p:nvSpPr>
          <p:spPr>
            <a:xfrm>
              <a:off x="4454035" y="2566252"/>
              <a:ext cx="299130" cy="299130"/>
            </a:xfrm>
            <a:prstGeom prst="round2DiagRect">
              <a:avLst>
                <a:gd name="adj1" fmla="val 33031"/>
                <a:gd name="adj2" fmla="val 0"/>
              </a:avLst>
            </a:prstGeom>
            <a:solidFill>
              <a:schemeClr val="bg1"/>
            </a:solidFill>
            <a:ln>
              <a:solidFill>
                <a:srgbClr val="62A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452757" y="253115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2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373459" y="4008968"/>
            <a:ext cx="301686" cy="369332"/>
            <a:chOff x="4452757" y="2531151"/>
            <a:chExt cx="301686" cy="369332"/>
          </a:xfrm>
        </p:grpSpPr>
        <p:sp>
          <p:nvSpPr>
            <p:cNvPr id="27" name="Прямоугольник с двумя скругленными противолежащими углами 26"/>
            <p:cNvSpPr/>
            <p:nvPr/>
          </p:nvSpPr>
          <p:spPr>
            <a:xfrm>
              <a:off x="4454035" y="2566252"/>
              <a:ext cx="299130" cy="299130"/>
            </a:xfrm>
            <a:prstGeom prst="round2DiagRect">
              <a:avLst>
                <a:gd name="adj1" fmla="val 33031"/>
                <a:gd name="adj2" fmla="val 0"/>
              </a:avLst>
            </a:prstGeom>
            <a:solidFill>
              <a:schemeClr val="bg1"/>
            </a:solidFill>
            <a:ln>
              <a:solidFill>
                <a:srgbClr val="62A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4452757" y="253115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2394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 descr="G:\Шоп\Работы\PLS\0003 Plasmolifting\0014 БУКЛЕТ дистрибьюторам\Буклет Дистрибьютор 2015\_links\Нкоробка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35646"/>
            <a:ext cx="3867844" cy="333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ъект 3"/>
          <p:cNvSpPr>
            <a:spLocks noGrp="1"/>
          </p:cNvSpPr>
          <p:nvPr>
            <p:ph idx="1"/>
          </p:nvPr>
        </p:nvSpPr>
        <p:spPr>
          <a:xfrm>
            <a:off x="395536" y="771550"/>
            <a:ext cx="8316924" cy="72008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800" b="1" dirty="0"/>
              <a:t>Пробирки, используемые для получения плазмы по технологии </a:t>
            </a:r>
            <a:r>
              <a:rPr lang="ru-RU" sz="1800" b="1" dirty="0" err="1"/>
              <a:t>Plasmolifting</a:t>
            </a:r>
            <a:r>
              <a:rPr lang="ru-RU" sz="1800" b="1" dirty="0"/>
              <a:t>™, должны быть выполнены только из высококачественного материала!</a:t>
            </a:r>
          </a:p>
        </p:txBody>
      </p:sp>
    </p:spTree>
    <p:extLst>
      <p:ext uri="{BB962C8B-B14F-4D97-AF65-F5344CB8AC3E}">
        <p14:creationId xmlns:p14="http://schemas.microsoft.com/office/powerpoint/2010/main" val="3354247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ъект 3"/>
          <p:cNvSpPr txBox="1">
            <a:spLocks/>
          </p:cNvSpPr>
          <p:nvPr/>
        </p:nvSpPr>
        <p:spPr>
          <a:xfrm>
            <a:off x="4179771" y="2139702"/>
            <a:ext cx="4531783" cy="3610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b="1" dirty="0"/>
              <a:t>Стенки пробирок должны </a:t>
            </a:r>
            <a:br>
              <a:rPr lang="ru-RU" sz="1600" b="1" dirty="0"/>
            </a:br>
            <a:r>
              <a:rPr lang="ru-RU" sz="1600" b="1" dirty="0"/>
              <a:t>быть выполнены из стекла или высококачественного стеклопластика. </a:t>
            </a: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Данная технология исключает использование поверхностно активных веществ в процессе производства. Более подробную информацию </a:t>
            </a:r>
            <a:br>
              <a:rPr lang="ru-RU" sz="1600" dirty="0"/>
            </a:br>
            <a:r>
              <a:rPr lang="ru-RU" sz="1600" dirty="0"/>
              <a:t>о пробирках можно получить на сайте plasmolifting.ru [37]. </a:t>
            </a:r>
          </a:p>
          <a:p>
            <a:pPr marL="0" indent="0">
              <a:spcBef>
                <a:spcPts val="0"/>
              </a:spcBef>
              <a:spcAft>
                <a:spcPts val="1500"/>
              </a:spcAft>
              <a:buNone/>
            </a:pPr>
            <a:endParaRPr lang="ru-RU" sz="1600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56792" y="2282"/>
            <a:ext cx="7320024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20" y="1163340"/>
            <a:ext cx="576560" cy="57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467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Как вводится плазма?</a:t>
            </a:r>
          </a:p>
        </p:txBody>
      </p:sp>
      <p:sp>
        <p:nvSpPr>
          <p:cNvPr id="12" name="Объект 3"/>
          <p:cNvSpPr>
            <a:spLocks noGrp="1"/>
          </p:cNvSpPr>
          <p:nvPr>
            <p:ph idx="1"/>
          </p:nvPr>
        </p:nvSpPr>
        <p:spPr>
          <a:xfrm>
            <a:off x="323528" y="3147814"/>
            <a:ext cx="8492223" cy="140415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800" b="1" dirty="0">
                <a:solidFill>
                  <a:srgbClr val="62AF33"/>
                </a:solidFill>
              </a:rPr>
              <a:t>Первый принцип </a:t>
            </a:r>
            <a:endParaRPr lang="en-US" sz="1800" b="1" dirty="0">
              <a:solidFill>
                <a:srgbClr val="62AF33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Основан на том, что область наивысшей концентрации факторов роста находится в месте введения плазмы. То есть в месте проникновения иглы возникает контакт специфического фактора роста с соответствующим ему тканевым акцептором.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03649" y="1042938"/>
            <a:ext cx="74121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Сегодня существует целый ряд способов введения плазмы. Инъекционный метод применяется чаще других, однако все остальные методы </a:t>
            </a:r>
            <a:r>
              <a:rPr lang="ru-RU" sz="1600" i="1" dirty="0"/>
              <a:t>(аппликационный, </a:t>
            </a:r>
            <a:r>
              <a:rPr lang="ru-RU" sz="1600" i="1" dirty="0" err="1"/>
              <a:t>инфузионный</a:t>
            </a:r>
            <a:r>
              <a:rPr lang="ru-RU" sz="1600" i="1" dirty="0"/>
              <a:t>, ингаляционный, суппозитории, пероральный) </a:t>
            </a:r>
            <a:r>
              <a:rPr lang="ru-RU" sz="1600" dirty="0"/>
              <a:t>также имеют право на существование и преподаются на специализированных курсах.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54" y="1082080"/>
            <a:ext cx="576560" cy="57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2499742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Я хотел бы рассказать вам о двух основных используемых нами принципах. </a:t>
            </a:r>
          </a:p>
        </p:txBody>
      </p:sp>
    </p:spTree>
    <p:extLst>
      <p:ext uri="{BB962C8B-B14F-4D97-AF65-F5344CB8AC3E}">
        <p14:creationId xmlns:p14="http://schemas.microsoft.com/office/powerpoint/2010/main" val="1142402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Как вводится плазма?</a:t>
            </a:r>
          </a:p>
        </p:txBody>
      </p:sp>
      <p:sp>
        <p:nvSpPr>
          <p:cNvPr id="12" name="Объект 3"/>
          <p:cNvSpPr>
            <a:spLocks noGrp="1"/>
          </p:cNvSpPr>
          <p:nvPr>
            <p:ph idx="1"/>
          </p:nvPr>
        </p:nvSpPr>
        <p:spPr>
          <a:xfrm>
            <a:off x="4655497" y="1965637"/>
            <a:ext cx="4160254" cy="1662238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800" b="1" dirty="0">
                <a:solidFill>
                  <a:srgbClr val="62AF33"/>
                </a:solidFill>
              </a:rPr>
              <a:t>Второй принцип </a:t>
            </a:r>
            <a:r>
              <a:rPr lang="ru-RU" sz="1800" dirty="0">
                <a:solidFill>
                  <a:srgbClr val="62AF33"/>
                </a:solidFill>
              </a:rPr>
              <a:t>(принцип «терапевтического мешка») [38].</a:t>
            </a:r>
            <a:endParaRPr lang="en-US" sz="1800" dirty="0">
              <a:solidFill>
                <a:srgbClr val="62AF33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Суть данного принципа – «окутывание» органа или ткани, подлежащих терапии. </a:t>
            </a:r>
          </a:p>
        </p:txBody>
      </p:sp>
      <p:pic>
        <p:nvPicPr>
          <p:cNvPr id="13" name="Содержимое 17" descr="Язва (1).jpg"/>
          <p:cNvPicPr>
            <a:picLocks noChangeAspect="1"/>
          </p:cNvPicPr>
          <p:nvPr/>
        </p:nvPicPr>
        <p:blipFill rotWithShape="1">
          <a:blip r:embed="rId4" cstate="print"/>
          <a:srcRect l="17316" t="482" r="4083" b="1565"/>
          <a:stretch/>
        </p:blipFill>
        <p:spPr>
          <a:xfrm>
            <a:off x="677564" y="1409700"/>
            <a:ext cx="3036593" cy="2960576"/>
          </a:xfrm>
          <a:prstGeom prst="ellipse">
            <a:avLst/>
          </a:prstGeom>
        </p:spPr>
      </p:pic>
      <p:grpSp>
        <p:nvGrpSpPr>
          <p:cNvPr id="16" name="Группа 64"/>
          <p:cNvGrpSpPr/>
          <p:nvPr/>
        </p:nvGrpSpPr>
        <p:grpSpPr>
          <a:xfrm>
            <a:off x="778668" y="2143286"/>
            <a:ext cx="2795203" cy="1493404"/>
            <a:chOff x="1331640" y="2067694"/>
            <a:chExt cx="2863377" cy="1656184"/>
          </a:xfrm>
        </p:grpSpPr>
        <p:sp>
          <p:nvSpPr>
            <p:cNvPr id="17" name="Овал 16"/>
            <p:cNvSpPr/>
            <p:nvPr/>
          </p:nvSpPr>
          <p:spPr>
            <a:xfrm>
              <a:off x="2195736" y="2355726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1979712" y="249974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1835696" y="2715766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1835696" y="3003798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2051720" y="321982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2339752" y="3291830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2627784" y="321982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2915816" y="3075806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3059832" y="2787774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3059832" y="249974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2843808" y="2355726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2555776" y="2283718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1691680" y="3291830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1979712" y="3435846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2267744" y="3507854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2627784" y="3507854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2843808" y="3363838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3275856" y="2355726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3275856" y="2643758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3275856" y="2931790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3131840" y="321982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2843808" y="213970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3059832" y="2211710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2123728" y="213970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2411760" y="2067694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1691680" y="2067694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1475656" y="2355726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1331640" y="2571750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1331640" y="285978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1331640" y="3147814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1475656" y="3435846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1763688" y="357986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1547664" y="3075806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1547664" y="2787774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1691680" y="2499742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1835696" y="2283718"/>
              <a:ext cx="144016" cy="144016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3538163" y="2126742"/>
              <a:ext cx="288032" cy="288032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3464399" y="3196276"/>
              <a:ext cx="288032" cy="288032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3538163" y="2643758"/>
              <a:ext cx="288032" cy="288032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3906985" y="2355726"/>
              <a:ext cx="288032" cy="288032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3906985" y="2956706"/>
              <a:ext cx="288032" cy="288032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>
              <a:solidFill>
                <a:srgbClr val="FFFF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93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31590"/>
            <a:ext cx="2060841" cy="402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Какова периодичность введения плазмы?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55975" y="2282072"/>
            <a:ext cx="4608513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ru-RU" sz="1600" b="1" dirty="0"/>
              <a:t>Существуют различные схемы введения плазмы. </a:t>
            </a:r>
          </a:p>
          <a:p>
            <a:pPr algn="just">
              <a:spcAft>
                <a:spcPts val="1500"/>
              </a:spcAft>
            </a:pPr>
            <a:r>
              <a:rPr lang="ru-RU" sz="1600" dirty="0"/>
              <a:t>Для получения желаемого эффекта может потребоваться проведение как одной, так и 4-5 процедур. Иногда мы видим результат уже через 1-2 дня, а иногда - через 3-4 месяца. </a:t>
            </a:r>
          </a:p>
          <a:p>
            <a:pPr>
              <a:spcAft>
                <a:spcPts val="1500"/>
              </a:spcAft>
            </a:pPr>
            <a:r>
              <a:rPr lang="ru-RU" sz="1600" b="1" dirty="0">
                <a:solidFill>
                  <a:srgbClr val="62AF33"/>
                </a:solidFill>
              </a:rPr>
              <a:t>В чем же дело?</a:t>
            </a:r>
            <a:endParaRPr lang="ru-RU" sz="14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91050"/>
            <a:ext cx="649747" cy="48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1915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ъект 3"/>
          <p:cNvSpPr txBox="1">
            <a:spLocks/>
          </p:cNvSpPr>
          <p:nvPr/>
        </p:nvSpPr>
        <p:spPr>
          <a:xfrm>
            <a:off x="494940" y="987574"/>
            <a:ext cx="8172002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С моей точки зрения, разгадка заключается в степени биологического ответа тканей. </a:t>
            </a: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Скажем, ответные реакции со стороны слизистой оболочки протекают быстро, со стороны кожи – зачастую медленно. Тем не менее, каким бы ни был вид патологии, ответ тканей наблюдается уже через 1 - 2 дня, а эффект может длиться более года. Исключение составляют только кожа и ее придатки. Сама функция кожи не предполагает быстрого ответа тканей, что мы и наблюдаем при применении плазмы в косметологии. Врач, уверенный в успехе терапии </a:t>
            </a:r>
            <a:r>
              <a:rPr lang="ru-RU" sz="1600" dirty="0" err="1"/>
              <a:t>аутологичной</a:t>
            </a:r>
            <a:r>
              <a:rPr lang="ru-RU" sz="1600" dirty="0"/>
              <a:t> плазмой, должен проинформировать пациента о том, что эффект регенерации после введения инъекций плазмы будет нарастать медленно и постепенно.</a:t>
            </a: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В сложных и запущенных случаях, когда для получения результата требуются время </a:t>
            </a:r>
            <a:br>
              <a:rPr lang="ru-RU" sz="1600" dirty="0"/>
            </a:br>
            <a:r>
              <a:rPr lang="ru-RU" sz="1600" dirty="0"/>
              <a:t>и терпение, или же при развитии обострения, общая продолжительность курса лечения определяется по принципу </a:t>
            </a:r>
            <a:r>
              <a:rPr lang="ru-RU" sz="1600" dirty="0" err="1"/>
              <a:t>quantum</a:t>
            </a:r>
            <a:r>
              <a:rPr lang="ru-RU" sz="1600" dirty="0"/>
              <a:t> </a:t>
            </a:r>
            <a:r>
              <a:rPr lang="ru-RU" sz="1600" dirty="0" err="1"/>
              <a:t>satis</a:t>
            </a:r>
            <a:r>
              <a:rPr lang="ru-RU" sz="1600" dirty="0"/>
              <a:t>, а рекомендуемый интервал между процедурами составляет две недели.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Какова периодичность введения плазмы?</a:t>
            </a:r>
          </a:p>
        </p:txBody>
      </p:sp>
    </p:spTree>
    <p:extLst>
      <p:ext uri="{BB962C8B-B14F-4D97-AF65-F5344CB8AC3E}">
        <p14:creationId xmlns:p14="http://schemas.microsoft.com/office/powerpoint/2010/main" val="3473620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V="1">
            <a:off x="2" y="1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2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Какова периодичность введения плазмы?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1563638"/>
            <a:ext cx="7272808" cy="2862322"/>
          </a:xfrm>
          <a:prstGeom prst="rect">
            <a:avLst/>
          </a:prstGeom>
          <a:ln w="254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telkaReg" pitchFamily="34" charset="0"/>
              </a:rPr>
              <a:t>Противовоспалительный эффект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telkaReg" pitchFamily="34" charset="0"/>
              </a:rPr>
              <a:t>– 2 процедуры с интервалом 2 недели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telkaReg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telkaReg" pitchFamily="34" charset="0"/>
              </a:rPr>
              <a:t>Провоспалительный</a:t>
            </a: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telkaReg" pitchFamily="34" charset="0"/>
              </a:rPr>
              <a:t> эффект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telkaReg" pitchFamily="34" charset="0"/>
              </a:rPr>
              <a:t>- 1 процедура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telkaReg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telkaReg" pitchFamily="34" charset="0"/>
              </a:rPr>
              <a:t>Спазмолитический эффект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telkaReg" pitchFamily="34" charset="0"/>
              </a:rPr>
              <a:t>- 1 процедура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telkaReg" pitchFamily="34" charset="0"/>
              </a:rPr>
              <a:t/>
            </a:r>
            <a:b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telkaReg" pitchFamily="34" charset="0"/>
              </a:rPr>
            </a:b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telkaReg" pitchFamily="34" charset="0"/>
              </a:rPr>
              <a:t>Заживление тканей 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telkaReg" pitchFamily="34" charset="0"/>
              </a:rPr>
              <a:t>- 2 процедуры с интервалом 7-10 дней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telkaReg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telkaReg" pitchFamily="34" charset="0"/>
              </a:rPr>
              <a:t>Эффект регенерации тканей -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telkaReg" pitchFamily="34" charset="0"/>
              </a:rPr>
              <a:t>3-4 процедуры с интервалом в 2 недели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telkaReg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telkaReg" pitchFamily="34" charset="0"/>
              </a:rPr>
              <a:t>Восстановление функции органов 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telkaReg" pitchFamily="34" charset="0"/>
              </a:rPr>
              <a:t>- 3 - 4 курса в течение года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telkaReg" pitchFamily="34" charset="0"/>
              </a:rPr>
              <a:t>(1 курс - 4 процедуры) с интервалом в 2 месяца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03598"/>
            <a:ext cx="576560" cy="57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8662" y="705224"/>
            <a:ext cx="73877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/>
              <a:t>Периодичность введения плазмы и общая продолжительность курса лечения зависят и от целей терапии. На основании имеющегося клинического опыта можно рекомендовать следующие схемы лечения:</a:t>
            </a:r>
          </a:p>
        </p:txBody>
      </p:sp>
    </p:spTree>
    <p:extLst>
      <p:ext uri="{BB962C8B-B14F-4D97-AF65-F5344CB8AC3E}">
        <p14:creationId xmlns:p14="http://schemas.microsoft.com/office/powerpoint/2010/main" val="42071585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ъект 3"/>
          <p:cNvSpPr txBox="1">
            <a:spLocks/>
          </p:cNvSpPr>
          <p:nvPr/>
        </p:nvSpPr>
        <p:spPr>
          <a:xfrm>
            <a:off x="323528" y="802908"/>
            <a:ext cx="3816424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Доступность расходных материалов позволила нам накопить самый масштабный опыт. </a:t>
            </a: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К марту 2016 года по нашей технологии были проведены более 3 млн. процедур!</a:t>
            </a:r>
          </a:p>
        </p:txBody>
      </p:sp>
      <p:sp>
        <p:nvSpPr>
          <p:cNvPr id="17" name="Объект 3"/>
          <p:cNvSpPr txBox="1">
            <a:spLocks/>
          </p:cNvSpPr>
          <p:nvPr/>
        </p:nvSpPr>
        <p:spPr>
          <a:xfrm>
            <a:off x="373125" y="2572891"/>
            <a:ext cx="3544622" cy="2152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800" b="1" dirty="0"/>
              <a:t>Ветви технологии: 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ru-RU" sz="1600" dirty="0" err="1"/>
              <a:t>Плазмолифтинг</a:t>
            </a:r>
            <a:r>
              <a:rPr lang="ru-RU" sz="1600" dirty="0"/>
              <a:t>-гель	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ru-RU" sz="1600" dirty="0" err="1"/>
              <a:t>Айсиклы</a:t>
            </a:r>
            <a:r>
              <a:rPr lang="ru-RU" sz="1600" dirty="0"/>
              <a:t> (</a:t>
            </a:r>
            <a:r>
              <a:rPr lang="ru-RU" sz="1600" i="1" dirty="0"/>
              <a:t>замораживаемые ректальные свечи)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ru-RU" sz="1600" dirty="0" err="1"/>
              <a:t>Плазмолифтинг</a:t>
            </a:r>
            <a:r>
              <a:rPr lang="ru-RU" sz="1600" dirty="0"/>
              <a:t>-крем.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667423" y="1306964"/>
            <a:ext cx="2232249" cy="3359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стоматология </a:t>
            </a:r>
            <a:br>
              <a:rPr lang="ru-RU" sz="1400" dirty="0"/>
            </a:br>
            <a:r>
              <a:rPr lang="ru-RU" sz="1400" dirty="0"/>
              <a:t>(</a:t>
            </a:r>
            <a:r>
              <a:rPr lang="ru-RU" sz="1400" dirty="0" err="1"/>
              <a:t>нативная</a:t>
            </a:r>
            <a:r>
              <a:rPr lang="ru-RU" sz="1400" dirty="0"/>
              <a:t> плазма, </a:t>
            </a:r>
            <a:r>
              <a:rPr lang="ru-RU" sz="1400" dirty="0" err="1"/>
              <a:t>плазмогель</a:t>
            </a:r>
            <a:r>
              <a:rPr lang="ru-RU" sz="1400" dirty="0"/>
              <a:t>, </a:t>
            </a:r>
            <a:r>
              <a:rPr lang="ru-RU" sz="1400" dirty="0" err="1"/>
              <a:t>термоблины</a:t>
            </a:r>
            <a:r>
              <a:rPr lang="ru-RU" sz="1400" dirty="0"/>
              <a:t>),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dirty="0" err="1"/>
              <a:t>трихология</a:t>
            </a:r>
            <a:r>
              <a:rPr lang="ru-RU" sz="1400" dirty="0"/>
              <a:t>,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косметология,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гинекология,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урология,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проктология,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хирургия,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дерматология,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899672" y="1306964"/>
            <a:ext cx="2208832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1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травматология, </a:t>
            </a:r>
          </a:p>
          <a:p>
            <a:pPr marL="285750" indent="-285750">
              <a:spcAft>
                <a:spcPts val="11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ортопедия, </a:t>
            </a:r>
          </a:p>
          <a:p>
            <a:pPr marL="285750" indent="-285750">
              <a:spcAft>
                <a:spcPts val="11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спортивная медицина, </a:t>
            </a:r>
          </a:p>
          <a:p>
            <a:pPr marL="285750" indent="-285750">
              <a:spcAft>
                <a:spcPts val="11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неврология, </a:t>
            </a:r>
          </a:p>
          <a:p>
            <a:pPr marL="285750" indent="-285750">
              <a:spcAft>
                <a:spcPts val="1100"/>
              </a:spcAft>
              <a:buFont typeface="Arial" panose="020B0604020202020204" pitchFamily="34" charset="0"/>
              <a:buChar char="•"/>
            </a:pPr>
            <a:r>
              <a:rPr lang="ru-RU" sz="1400" dirty="0" err="1"/>
              <a:t>комбустиология</a:t>
            </a:r>
            <a:r>
              <a:rPr lang="ru-RU" sz="1400" dirty="0"/>
              <a:t>, </a:t>
            </a:r>
          </a:p>
          <a:p>
            <a:pPr marL="285750" indent="-285750">
              <a:spcAft>
                <a:spcPts val="11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пластическая хирургия, </a:t>
            </a:r>
          </a:p>
          <a:p>
            <a:pPr marL="285750" indent="-285750">
              <a:spcAft>
                <a:spcPts val="11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офтальмология, </a:t>
            </a:r>
          </a:p>
          <a:p>
            <a:pPr marL="285750" indent="-285750">
              <a:spcAft>
                <a:spcPts val="11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оториноларингология, </a:t>
            </a:r>
          </a:p>
          <a:p>
            <a:pPr marL="285750" indent="-285750">
              <a:spcAft>
                <a:spcPts val="11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ветеринария.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625834" y="802908"/>
            <a:ext cx="2394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00"/>
              </a:spcAft>
            </a:pPr>
            <a:r>
              <a:rPr lang="ru-RU" b="1" dirty="0"/>
              <a:t>Области применения: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каких областях применяется технология </a:t>
            </a:r>
            <a:r>
              <a:rPr lang="ru-RU" b="1" dirty="0" err="1"/>
              <a:t>Plasmolifting</a:t>
            </a:r>
            <a:r>
              <a:rPr lang="ru-RU" b="1" dirty="0"/>
              <a:t>™? </a:t>
            </a: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67544" y="3147814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467544" y="3582829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67544" y="4227934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4716016" y="1405469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4716016" y="2365712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4716016" y="2706675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4716016" y="3047638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4716016" y="3388601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4716016" y="3729564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4716016" y="4070527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4716016" y="4411489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с двумя скругленными противолежащими углами 33"/>
          <p:cNvSpPr/>
          <p:nvPr/>
        </p:nvSpPr>
        <p:spPr>
          <a:xfrm>
            <a:off x="6955518" y="1405469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с двумя скругленными противолежащими углами 34"/>
          <p:cNvSpPr/>
          <p:nvPr/>
        </p:nvSpPr>
        <p:spPr>
          <a:xfrm>
            <a:off x="6955518" y="1757969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с двумя скругленными противолежащими углами 35"/>
          <p:cNvSpPr/>
          <p:nvPr/>
        </p:nvSpPr>
        <p:spPr>
          <a:xfrm>
            <a:off x="6955518" y="2110469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6955518" y="2462969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с двумя скругленными противолежащими углами 37"/>
          <p:cNvSpPr/>
          <p:nvPr/>
        </p:nvSpPr>
        <p:spPr>
          <a:xfrm>
            <a:off x="6955518" y="2815469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с двумя скругленными противолежащими углами 38"/>
          <p:cNvSpPr/>
          <p:nvPr/>
        </p:nvSpPr>
        <p:spPr>
          <a:xfrm>
            <a:off x="6955518" y="3167970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с двумя скругленными противолежащими углами 39"/>
          <p:cNvSpPr/>
          <p:nvPr/>
        </p:nvSpPr>
        <p:spPr>
          <a:xfrm>
            <a:off x="6955518" y="3729195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с двумя скругленными противолежащими углами 40"/>
          <p:cNvSpPr/>
          <p:nvPr/>
        </p:nvSpPr>
        <p:spPr>
          <a:xfrm>
            <a:off x="6955518" y="4077361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с двумя скругленными противолежащими углами 41"/>
          <p:cNvSpPr/>
          <p:nvPr/>
        </p:nvSpPr>
        <p:spPr>
          <a:xfrm>
            <a:off x="6955518" y="4411489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064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35576"/>
            <a:ext cx="6367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Роль тромбоцитов</a:t>
            </a:r>
          </a:p>
        </p:txBody>
      </p:sp>
      <p:sp>
        <p:nvSpPr>
          <p:cNvPr id="11" name="Объект 3"/>
          <p:cNvSpPr>
            <a:spLocks noGrp="1"/>
          </p:cNvSpPr>
          <p:nvPr>
            <p:ph idx="1"/>
          </p:nvPr>
        </p:nvSpPr>
        <p:spPr>
          <a:xfrm>
            <a:off x="4211960" y="2139702"/>
            <a:ext cx="4680520" cy="273630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b="1" dirty="0"/>
              <a:t>Тромбоциты</a:t>
            </a:r>
            <a:r>
              <a:rPr lang="ru-RU" sz="1600" dirty="0"/>
              <a:t> — это элементы крови, наряду </a:t>
            </a:r>
            <a:br>
              <a:rPr lang="ru-RU" sz="1600" dirty="0"/>
            </a:br>
            <a:r>
              <a:rPr lang="ru-RU" sz="1600" dirty="0"/>
              <a:t>с лейкоцитами участвующие в процессах гемостаза и инициации регенерации </a:t>
            </a:r>
            <a:r>
              <a:rPr lang="en-US" sz="1600" dirty="0"/>
              <a:t>[3]</a:t>
            </a:r>
            <a:r>
              <a:rPr lang="ru-RU" sz="1600" dirty="0"/>
              <a:t>.</a:t>
            </a:r>
          </a:p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Кроме того, тромбоциты обладают антибактериальными, болеутоляющими </a:t>
            </a:r>
            <a:br>
              <a:rPr lang="ru-RU" sz="1600" dirty="0"/>
            </a:br>
            <a:r>
              <a:rPr lang="ru-RU" sz="1600" dirty="0"/>
              <a:t>и </a:t>
            </a:r>
            <a:r>
              <a:rPr lang="ru-RU" sz="1600" dirty="0" err="1"/>
              <a:t>противо</a:t>
            </a:r>
            <a:r>
              <a:rPr lang="ru-RU" sz="1600" dirty="0"/>
              <a:t>- и </a:t>
            </a:r>
            <a:r>
              <a:rPr lang="ru-RU" sz="1600" dirty="0" err="1"/>
              <a:t>провоспалительными</a:t>
            </a:r>
            <a:r>
              <a:rPr lang="ru-RU" sz="1600" dirty="0"/>
              <a:t> </a:t>
            </a:r>
            <a:br>
              <a:rPr lang="ru-RU" sz="1600" dirty="0"/>
            </a:br>
            <a:r>
              <a:rPr lang="ru-RU" sz="1600" dirty="0"/>
              <a:t>свойствами </a:t>
            </a:r>
            <a:r>
              <a:rPr lang="en-US" sz="1600" dirty="0"/>
              <a:t>[4-10]</a:t>
            </a:r>
            <a:r>
              <a:rPr lang="ru-RU" sz="1600" dirty="0"/>
              <a:t>.</a:t>
            </a:r>
          </a:p>
        </p:txBody>
      </p:sp>
      <p:pic>
        <p:nvPicPr>
          <p:cNvPr id="3074" name="Picture 2" descr="H:\Шоп\Работы\PLS\0003 Plasmolifting\160513 Презентация Короткова\0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73" y="1347614"/>
            <a:ext cx="3040236" cy="304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19620"/>
            <a:ext cx="649747" cy="48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F:\Картинки для презентаций\Для вебинара\plasmolifti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0"/>
          <a:stretch/>
        </p:blipFill>
        <p:spPr bwMode="auto">
          <a:xfrm>
            <a:off x="-6449" y="51469"/>
            <a:ext cx="4078155" cy="505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ъект 3"/>
          <p:cNvSpPr txBox="1">
            <a:spLocks/>
          </p:cNvSpPr>
          <p:nvPr/>
        </p:nvSpPr>
        <p:spPr>
          <a:xfrm>
            <a:off x="4278609" y="1989029"/>
            <a:ext cx="4427587" cy="1878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b="1" dirty="0"/>
              <a:t>Поиск закона </a:t>
            </a:r>
            <a:r>
              <a:rPr lang="ru-RU" sz="1600" dirty="0"/>
              <a:t>(который, безусловно, существует) адекватности биологического ответа тканей при терапии </a:t>
            </a:r>
            <a:r>
              <a:rPr lang="ru-RU" sz="1600" dirty="0" err="1"/>
              <a:t>аутологичной</a:t>
            </a:r>
            <a:r>
              <a:rPr lang="ru-RU" sz="1600" dirty="0"/>
              <a:t> </a:t>
            </a:r>
            <a:r>
              <a:rPr lang="ru-RU" sz="1600" dirty="0" err="1"/>
              <a:t>тромбоцитарной</a:t>
            </a:r>
            <a:r>
              <a:rPr lang="ru-RU" sz="1600" dirty="0"/>
              <a:t> плазмы.</a:t>
            </a: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Врач должен иметь четкое представление о том, какая </a:t>
            </a:r>
            <a:r>
              <a:rPr lang="ru-RU" sz="1600" b="1" dirty="0"/>
              <a:t>периодичность применения </a:t>
            </a:r>
            <a:r>
              <a:rPr lang="ru-RU" sz="1600" dirty="0"/>
              <a:t>плазмы необходима для пациента.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78609" y="1412965"/>
            <a:ext cx="35108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Каковы наши цели?</a:t>
            </a:r>
          </a:p>
        </p:txBody>
      </p:sp>
    </p:spTree>
    <p:extLst>
      <p:ext uri="{BB962C8B-B14F-4D97-AF65-F5344CB8AC3E}">
        <p14:creationId xmlns:p14="http://schemas.microsoft.com/office/powerpoint/2010/main" val="2829279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rimKat4er\Downloads\panorama-gory-nebo-oblak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" b="3979"/>
          <a:stretch/>
        </p:blipFill>
        <p:spPr bwMode="auto">
          <a:xfrm>
            <a:off x="-1" y="0"/>
            <a:ext cx="9161883" cy="511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" y="3464939"/>
            <a:ext cx="9161884" cy="155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ъект 3"/>
          <p:cNvSpPr txBox="1">
            <a:spLocks/>
          </p:cNvSpPr>
          <p:nvPr/>
        </p:nvSpPr>
        <p:spPr>
          <a:xfrm>
            <a:off x="179512" y="3472579"/>
            <a:ext cx="4320480" cy="1531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Каковы перспективы развития нашей технологии?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0434" y="3741953"/>
            <a:ext cx="7965317" cy="102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500"/>
              </a:spcAft>
            </a:pPr>
            <a:r>
              <a:rPr lang="ru-RU" sz="1600" dirty="0"/>
              <a:t>Появление новых форм доставки собственной плазмы к больным органам и тканям.</a:t>
            </a:r>
          </a:p>
          <a:p>
            <a:pPr algn="just">
              <a:spcAft>
                <a:spcPts val="1500"/>
              </a:spcAft>
            </a:pPr>
            <a:r>
              <a:rPr lang="ru-RU" sz="1600" dirty="0"/>
              <a:t>Превращение инъекций </a:t>
            </a:r>
            <a:r>
              <a:rPr lang="ru-RU" sz="1600" dirty="0" err="1"/>
              <a:t>аутологичной</a:t>
            </a:r>
            <a:r>
              <a:rPr lang="ru-RU" sz="1600" dirty="0"/>
              <a:t> плазмы в рутинный, эффективный и безопасный метод биологического стимулирования патофизиологического процесса.</a:t>
            </a: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470100" y="3777228"/>
            <a:ext cx="299130" cy="299130"/>
          </a:xfrm>
          <a:prstGeom prst="round2DiagRect">
            <a:avLst>
              <a:gd name="adj1" fmla="val 33031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470100" y="4288904"/>
            <a:ext cx="299130" cy="299130"/>
          </a:xfrm>
          <a:prstGeom prst="round2DiagRect">
            <a:avLst>
              <a:gd name="adj1" fmla="val 33031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162951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76076" y="2428815"/>
            <a:ext cx="80097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Etelka Light Pro" pitchFamily="50" charset="0"/>
              </a:rPr>
              <a:t>Результаты применения технологии</a:t>
            </a:r>
          </a:p>
        </p:txBody>
      </p:sp>
      <p:pic>
        <p:nvPicPr>
          <p:cNvPr id="19" name="Picture 2" descr="G:\Шоп\Работы\PLS\0003 Plasmolifting\160210 Презентация\_assets\Лого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109" y="1620654"/>
            <a:ext cx="2459782" cy="45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0603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Стоматология</a:t>
            </a:r>
          </a:p>
        </p:txBody>
      </p:sp>
      <p:pic>
        <p:nvPicPr>
          <p:cNvPr id="11" name="Рисунок 1" descr="Слайд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638" y="1602581"/>
            <a:ext cx="3330575" cy="1938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Рисунок 4" descr="Слайд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99013" y="1602581"/>
            <a:ext cx="3324225" cy="1938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-1" y="4371950"/>
            <a:ext cx="91618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ъект 3"/>
          <p:cNvSpPr txBox="1">
            <a:spLocks/>
          </p:cNvSpPr>
          <p:nvPr/>
        </p:nvSpPr>
        <p:spPr>
          <a:xfrm>
            <a:off x="782638" y="4451578"/>
            <a:ext cx="7605785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Однократное введение ТАП. Результат на 10 день.</a:t>
            </a:r>
          </a:p>
        </p:txBody>
      </p:sp>
    </p:spTree>
    <p:extLst>
      <p:ext uri="{BB962C8B-B14F-4D97-AF65-F5344CB8AC3E}">
        <p14:creationId xmlns:p14="http://schemas.microsoft.com/office/powerpoint/2010/main" val="1457834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Стоматология</a:t>
            </a:r>
          </a:p>
        </p:txBody>
      </p:sp>
      <p:pic>
        <p:nvPicPr>
          <p:cNvPr id="19" name="Рисунок 1" descr="Слайд1"/>
          <p:cNvPicPr>
            <a:picLocks noChangeAspect="1" noChangeArrowheads="1"/>
          </p:cNvPicPr>
          <p:nvPr/>
        </p:nvPicPr>
        <p:blipFill rotWithShape="1">
          <a:blip r:embed="rId5" cstate="print"/>
          <a:srcRect l="3911" r="3576"/>
          <a:stretch/>
        </p:blipFill>
        <p:spPr bwMode="auto">
          <a:xfrm>
            <a:off x="782639" y="1552229"/>
            <a:ext cx="3330574" cy="20390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Рисунок 4" descr="Слайд4"/>
          <p:cNvPicPr>
            <a:picLocks noChangeAspect="1" noChangeArrowheads="1"/>
          </p:cNvPicPr>
          <p:nvPr/>
        </p:nvPicPr>
        <p:blipFill rotWithShape="1">
          <a:blip r:embed="rId6" cstate="print"/>
          <a:srcRect l="4835" r="4342"/>
          <a:stretch/>
        </p:blipFill>
        <p:spPr bwMode="auto">
          <a:xfrm>
            <a:off x="4799012" y="1552229"/>
            <a:ext cx="3324225" cy="20390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-1" y="4371950"/>
            <a:ext cx="91618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ъект 3"/>
          <p:cNvSpPr txBox="1">
            <a:spLocks/>
          </p:cNvSpPr>
          <p:nvPr/>
        </p:nvSpPr>
        <p:spPr>
          <a:xfrm>
            <a:off x="782638" y="4451578"/>
            <a:ext cx="7605785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Однократное введение ТАП. Результат на 10 день.</a:t>
            </a:r>
          </a:p>
        </p:txBody>
      </p:sp>
    </p:spTree>
    <p:extLst>
      <p:ext uri="{BB962C8B-B14F-4D97-AF65-F5344CB8AC3E}">
        <p14:creationId xmlns:p14="http://schemas.microsoft.com/office/powerpoint/2010/main" val="34464793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1" y="4371950"/>
            <a:ext cx="91618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3"/>
          <p:cNvSpPr txBox="1">
            <a:spLocks/>
          </p:cNvSpPr>
          <p:nvPr/>
        </p:nvSpPr>
        <p:spPr>
          <a:xfrm>
            <a:off x="782638" y="4451578"/>
            <a:ext cx="7605785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Однократное введение ТАП. Результат на 10 день.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Стоматология</a:t>
            </a:r>
          </a:p>
        </p:txBody>
      </p:sp>
      <p:pic>
        <p:nvPicPr>
          <p:cNvPr id="11" name="Рисунок 1" descr="Слайд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0" y="1602581"/>
            <a:ext cx="3409950" cy="1938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Рисунок 4" descr="Слайд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3138" y="1602581"/>
            <a:ext cx="3355975" cy="1938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33244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Трихология</a:t>
            </a:r>
            <a:endParaRPr lang="ru-RU" b="1" dirty="0"/>
          </a:p>
        </p:txBody>
      </p:sp>
      <p:pic>
        <p:nvPicPr>
          <p:cNvPr id="15" name="Picture 6" descr="391673_187062894758528_1025928973_n"/>
          <p:cNvPicPr>
            <a:picLocks noChangeAspect="1" noChangeArrowheads="1"/>
          </p:cNvPicPr>
          <p:nvPr/>
        </p:nvPicPr>
        <p:blipFill>
          <a:blip r:embed="rId5" cstate="print"/>
          <a:srcRect r="22668"/>
          <a:stretch>
            <a:fillRect/>
          </a:stretch>
        </p:blipFill>
        <p:spPr bwMode="auto">
          <a:xfrm>
            <a:off x="738188" y="1491630"/>
            <a:ext cx="3409950" cy="2560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7" descr="311584_187063441425140_173982814_n"/>
          <p:cNvPicPr>
            <a:picLocks noChangeAspect="1" noChangeArrowheads="1"/>
          </p:cNvPicPr>
          <p:nvPr/>
        </p:nvPicPr>
        <p:blipFill>
          <a:blip r:embed="rId6" cstate="print"/>
          <a:srcRect l="14659" t="5362" r="7771" b="11111"/>
          <a:stretch>
            <a:fillRect/>
          </a:stretch>
        </p:blipFill>
        <p:spPr bwMode="auto">
          <a:xfrm>
            <a:off x="4787900" y="1491630"/>
            <a:ext cx="3355975" cy="2560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047063" y="771550"/>
            <a:ext cx="3049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/>
              <a:t>Диагноз:  </a:t>
            </a:r>
            <a:r>
              <a:rPr lang="ru-RU" dirty="0"/>
              <a:t>очаговая </a:t>
            </a:r>
            <a:r>
              <a:rPr lang="ru-RU" dirty="0" err="1"/>
              <a:t>алопеция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-1" y="4371950"/>
            <a:ext cx="91618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бъект 3"/>
          <p:cNvSpPr txBox="1">
            <a:spLocks/>
          </p:cNvSpPr>
          <p:nvPr/>
        </p:nvSpPr>
        <p:spPr>
          <a:xfrm>
            <a:off x="1043546" y="4451578"/>
            <a:ext cx="7056907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4 процедуры введения ТАП</a:t>
            </a:r>
          </a:p>
        </p:txBody>
      </p:sp>
    </p:spTree>
    <p:extLst>
      <p:ext uri="{BB962C8B-B14F-4D97-AF65-F5344CB8AC3E}">
        <p14:creationId xmlns:p14="http://schemas.microsoft.com/office/powerpoint/2010/main" val="33025099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1" y="4371950"/>
            <a:ext cx="91618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3"/>
          <p:cNvSpPr txBox="1">
            <a:spLocks/>
          </p:cNvSpPr>
          <p:nvPr/>
        </p:nvSpPr>
        <p:spPr>
          <a:xfrm>
            <a:off x="944537" y="4443958"/>
            <a:ext cx="7272808" cy="582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Через 4 месяца после курса процедур (4 процедуры введения ТАП)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Трихология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7063" y="771550"/>
            <a:ext cx="3012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Calibri" pitchFamily="34" charset="0"/>
              </a:rPr>
              <a:t>Диагноз:</a:t>
            </a:r>
            <a:r>
              <a:rPr lang="ru-RU" b="1" dirty="0"/>
              <a:t> </a:t>
            </a:r>
            <a:r>
              <a:rPr lang="ru-RU" dirty="0">
                <a:latin typeface="Calibri" pitchFamily="34" charset="0"/>
              </a:rPr>
              <a:t>гнездная </a:t>
            </a:r>
            <a:r>
              <a:rPr lang="ru-RU" dirty="0" err="1">
                <a:latin typeface="Calibri" pitchFamily="34" charset="0"/>
              </a:rPr>
              <a:t>алопеция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13" name="Picture 3" descr="C:\Проекты\0003 Plasmolifting\0406 КП-брендбук\04 КП Общее\Links\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625" y="1347614"/>
            <a:ext cx="2606675" cy="279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4" descr="C:\Проекты\0003 Plasmolifting\0406 КП-брендбук\04 КП Общее\Links\02.jpg"/>
          <p:cNvPicPr>
            <a:picLocks noChangeAspect="1" noChangeArrowheads="1"/>
          </p:cNvPicPr>
          <p:nvPr/>
        </p:nvPicPr>
        <p:blipFill>
          <a:blip r:embed="rId6" cstate="print"/>
          <a:srcRect b="5919"/>
          <a:stretch>
            <a:fillRect/>
          </a:stretch>
        </p:blipFill>
        <p:spPr bwMode="auto">
          <a:xfrm>
            <a:off x="5795963" y="1347614"/>
            <a:ext cx="2605087" cy="279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Picture 5" descr="C:\Проекты\0003 Plasmolifting\0406 КП-брендбук\04 КП Общее\Links\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2025" y="1347614"/>
            <a:ext cx="2093913" cy="279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28496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1" y="3723878"/>
            <a:ext cx="916188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3"/>
          <p:cNvSpPr txBox="1">
            <a:spLocks/>
          </p:cNvSpPr>
          <p:nvPr/>
        </p:nvSpPr>
        <p:spPr>
          <a:xfrm>
            <a:off x="251520" y="3811126"/>
            <a:ext cx="4248471" cy="1086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ru-RU" sz="1200" b="1" dirty="0"/>
              <a:t>Биопсия пациентки Х. до лечения</a:t>
            </a:r>
            <a:r>
              <a:rPr lang="ru-RU" sz="1200" dirty="0"/>
              <a:t>. В поле зрения выявляются единичные волосяные фолликулы (ВФ). Слабо выраженная </a:t>
            </a:r>
            <a:r>
              <a:rPr lang="ru-RU" sz="1200" dirty="0" err="1"/>
              <a:t>иммуногистохимическая</a:t>
            </a:r>
            <a:r>
              <a:rPr lang="ru-RU" sz="1200" dirty="0"/>
              <a:t> реакция на выявление Ki-67 положительных клеток. </a:t>
            </a:r>
            <a:r>
              <a:rPr lang="ru-RU" sz="1200" dirty="0" err="1"/>
              <a:t>Докраска</a:t>
            </a:r>
            <a:r>
              <a:rPr lang="ru-RU" sz="1200" dirty="0"/>
              <a:t> гематоксилином.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ru-RU" sz="1200" dirty="0"/>
              <a:t>Увел.Х100.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Трихология</a:t>
            </a:r>
            <a:endParaRPr lang="ru-RU" b="1" dirty="0"/>
          </a:p>
        </p:txBody>
      </p:sp>
      <p:pic>
        <p:nvPicPr>
          <p:cNvPr id="15" name="Picture 4" descr="image_2013y10m19d_18h47m01s"/>
          <p:cNvPicPr>
            <a:picLocks noChangeAspect="1" noChangeArrowheads="1"/>
          </p:cNvPicPr>
          <p:nvPr/>
        </p:nvPicPr>
        <p:blipFill>
          <a:blip r:embed="rId5" cstate="print">
            <a:lum contrast="24000"/>
          </a:blip>
          <a:srcRect/>
          <a:stretch>
            <a:fillRect/>
          </a:stretch>
        </p:blipFill>
        <p:spPr>
          <a:xfrm>
            <a:off x="431861" y="694803"/>
            <a:ext cx="3887788" cy="28130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6" name="Picture 9" descr="image_2013y09m30d_19h26m21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814312" y="694803"/>
            <a:ext cx="3822700" cy="281305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19" name="Объект 3"/>
          <p:cNvSpPr txBox="1">
            <a:spLocks/>
          </p:cNvSpPr>
          <p:nvPr/>
        </p:nvSpPr>
        <p:spPr>
          <a:xfrm>
            <a:off x="4716016" y="3811126"/>
            <a:ext cx="4248471" cy="1086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ru-RU" sz="1200" b="1" dirty="0"/>
              <a:t>Биопсия пациентки Х. после лечения. </a:t>
            </a:r>
            <a:r>
              <a:rPr lang="ru-RU" sz="1200" dirty="0"/>
              <a:t>Увеличение плотности расположения  волосяных фолликул (ВФ) на единицу площади. </a:t>
            </a:r>
            <a:r>
              <a:rPr lang="ru-RU" sz="1200" dirty="0" err="1"/>
              <a:t>Иммуногистохимическое</a:t>
            </a:r>
            <a:r>
              <a:rPr lang="ru-RU" sz="1200" dirty="0"/>
              <a:t> выявление Ki-67 – позитивных  клеток с </a:t>
            </a:r>
            <a:r>
              <a:rPr lang="ru-RU" sz="1200" dirty="0" err="1"/>
              <a:t>докраской</a:t>
            </a:r>
            <a:r>
              <a:rPr lang="ru-RU" sz="1200" dirty="0"/>
              <a:t> гематоксилином.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ru-RU" sz="1200" dirty="0"/>
              <a:t>Увел.Х100.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1403648" y="2859782"/>
            <a:ext cx="504056" cy="216024"/>
          </a:xfrm>
          <a:prstGeom prst="rightArrow">
            <a:avLst>
              <a:gd name="adj1" fmla="val 32143"/>
              <a:gd name="adj2" fmla="val 84722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6372200" y="2643758"/>
            <a:ext cx="504056" cy="216024"/>
          </a:xfrm>
          <a:prstGeom prst="rightArrow">
            <a:avLst>
              <a:gd name="adj1" fmla="val 32143"/>
              <a:gd name="adj2" fmla="val 84722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9674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-1" y="3723878"/>
            <a:ext cx="916188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Объект 3"/>
          <p:cNvSpPr txBox="1">
            <a:spLocks/>
          </p:cNvSpPr>
          <p:nvPr/>
        </p:nvSpPr>
        <p:spPr>
          <a:xfrm>
            <a:off x="251520" y="3811126"/>
            <a:ext cx="4248471" cy="1086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ru-RU" sz="1200" b="1" dirty="0"/>
              <a:t>Биопсия пациентки А. до лечения. </a:t>
            </a:r>
            <a:br>
              <a:rPr lang="ru-RU" sz="1200" b="1" dirty="0"/>
            </a:br>
            <a:r>
              <a:rPr lang="ru-RU" sz="1200" dirty="0"/>
              <a:t>Отсутствие пролиферирующих  клеток в эпителиальных влагалищах (</a:t>
            </a:r>
            <a:r>
              <a:rPr lang="ru-RU" sz="1200" dirty="0">
                <a:sym typeface="Symbol" pitchFamily="18" charset="2"/>
              </a:rPr>
              <a:t></a:t>
            </a:r>
            <a:r>
              <a:rPr lang="ru-RU" sz="1200" dirty="0"/>
              <a:t>) ВФ. </a:t>
            </a:r>
            <a:r>
              <a:rPr lang="ru-RU" sz="1200" dirty="0" err="1"/>
              <a:t>Иммуногистохимическое</a:t>
            </a:r>
            <a:r>
              <a:rPr lang="ru-RU" sz="1200" dirty="0"/>
              <a:t> выявление </a:t>
            </a:r>
            <a:br>
              <a:rPr lang="ru-RU" sz="1200" dirty="0"/>
            </a:br>
            <a:r>
              <a:rPr lang="ru-RU" sz="1200" dirty="0"/>
              <a:t>Ki-67 – позитивных  клеток с </a:t>
            </a:r>
            <a:r>
              <a:rPr lang="ru-RU" sz="1200" dirty="0" err="1"/>
              <a:t>докраской</a:t>
            </a:r>
            <a:r>
              <a:rPr lang="ru-RU" sz="1200" dirty="0"/>
              <a:t> гематоксилином.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ru-RU" sz="1200" dirty="0"/>
              <a:t>Увел.Х200.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Иммуногистохимия</a:t>
            </a:r>
            <a:r>
              <a:rPr lang="ru-RU" b="1" dirty="0"/>
              <a:t> - </a:t>
            </a:r>
            <a:r>
              <a:rPr lang="ru-RU" b="1" dirty="0" err="1"/>
              <a:t>трихология</a:t>
            </a:r>
            <a:endParaRPr lang="ru-RU" b="1" dirty="0"/>
          </a:p>
        </p:txBody>
      </p:sp>
      <p:sp>
        <p:nvSpPr>
          <p:cNvPr id="23" name="Объект 3"/>
          <p:cNvSpPr txBox="1">
            <a:spLocks/>
          </p:cNvSpPr>
          <p:nvPr/>
        </p:nvSpPr>
        <p:spPr>
          <a:xfrm>
            <a:off x="4716016" y="3811126"/>
            <a:ext cx="4248471" cy="1086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ru-RU" sz="1200" b="1" dirty="0"/>
              <a:t>Биопсия пациентки А. после лечения. </a:t>
            </a:r>
            <a:br>
              <a:rPr lang="ru-RU" sz="1200" b="1" dirty="0"/>
            </a:br>
            <a:r>
              <a:rPr lang="ru-RU" sz="1200" dirty="0"/>
              <a:t>Положительная реакция на </a:t>
            </a:r>
            <a:r>
              <a:rPr lang="ru-RU" sz="1200" dirty="0" err="1"/>
              <a:t>иммуногистохимическое</a:t>
            </a:r>
            <a:r>
              <a:rPr lang="ru-RU" sz="1200" dirty="0"/>
              <a:t> выявление Ki-67 – позитивных  клеток (</a:t>
            </a:r>
            <a:r>
              <a:rPr lang="ru-RU" sz="1200" dirty="0">
                <a:sym typeface="Symbol" pitchFamily="18" charset="2"/>
              </a:rPr>
              <a:t></a:t>
            </a:r>
            <a:r>
              <a:rPr lang="ru-RU" sz="1200" dirty="0"/>
              <a:t>) в волосяных фолликулах (ВФ). </a:t>
            </a:r>
            <a:r>
              <a:rPr lang="ru-RU" sz="1200" dirty="0" err="1"/>
              <a:t>Докраска</a:t>
            </a:r>
            <a:r>
              <a:rPr lang="ru-RU" sz="1200" dirty="0"/>
              <a:t> гематоксилином.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ru-RU" sz="1200" dirty="0"/>
              <a:t>Увел.Х200. </a:t>
            </a:r>
          </a:p>
        </p:txBody>
      </p:sp>
      <p:pic>
        <p:nvPicPr>
          <p:cNvPr id="24" name="Picture 12" descr="image_2013y10m08d_14h12m48s"/>
          <p:cNvPicPr>
            <a:picLocks noChangeAspect="1" noChangeArrowheads="1"/>
          </p:cNvPicPr>
          <p:nvPr/>
        </p:nvPicPr>
        <p:blipFill>
          <a:blip r:embed="rId5" cstate="print"/>
          <a:srcRect l="3175" t="8418" r="2975" b="3105"/>
          <a:stretch>
            <a:fillRect/>
          </a:stretch>
        </p:blipFill>
        <p:spPr>
          <a:xfrm>
            <a:off x="457199" y="694927"/>
            <a:ext cx="3862449" cy="280563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5" name="Picture 13" descr="рис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814312" y="694929"/>
            <a:ext cx="3872487" cy="281292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2" name="Стрелка вправо 11"/>
          <p:cNvSpPr/>
          <p:nvPr/>
        </p:nvSpPr>
        <p:spPr>
          <a:xfrm>
            <a:off x="2627784" y="2571750"/>
            <a:ext cx="504056" cy="216024"/>
          </a:xfrm>
          <a:prstGeom prst="rightArrow">
            <a:avLst>
              <a:gd name="adj1" fmla="val 32143"/>
              <a:gd name="adj2" fmla="val 84722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6516216" y="1707654"/>
            <a:ext cx="504056" cy="216024"/>
          </a:xfrm>
          <a:prstGeom prst="rightArrow">
            <a:avLst>
              <a:gd name="adj1" fmla="val 32143"/>
              <a:gd name="adj2" fmla="val 84722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194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56792" y="2282"/>
            <a:ext cx="7320024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бъект 3"/>
          <p:cNvSpPr txBox="1">
            <a:spLocks/>
          </p:cNvSpPr>
          <p:nvPr/>
        </p:nvSpPr>
        <p:spPr>
          <a:xfrm>
            <a:off x="4179771" y="771550"/>
            <a:ext cx="4712709" cy="41044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Тромбоциты являются участниками сложного процесса взаимодействия форменных элементов крови</a:t>
            </a:r>
            <a:r>
              <a:rPr lang="en-US" sz="1600" dirty="0"/>
              <a:t> [3]</a:t>
            </a:r>
            <a:r>
              <a:rPr lang="ru-RU" sz="1600" dirty="0"/>
              <a:t>.</a:t>
            </a: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Имеющиеся научные данные позволяют сделать вывод о том, что структура взаимодействия элементов крови в целом и плазмы в частности изучена лишь частично.</a:t>
            </a: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Поэтому, по моему глубокому убеждению, нельзя пренебрегать ролью остальных «составляющих» плазмы (цитокины, факторы роста, макро-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и микроэлементы, витамины</a:t>
            </a:r>
            <a:r>
              <a:rPr lang="en-US" sz="1600" dirty="0"/>
              <a:t>, </a:t>
            </a:r>
            <a:r>
              <a:rPr lang="ru-RU" sz="1600" dirty="0"/>
              <a:t>белки</a:t>
            </a:r>
            <a:r>
              <a:rPr lang="en-US" sz="1600" dirty="0"/>
              <a:t>)</a:t>
            </a:r>
            <a:r>
              <a:rPr lang="ru-RU" sz="1600" dirty="0"/>
              <a:t> в сложных процессах жизнедеятельности</a:t>
            </a:r>
            <a:r>
              <a:rPr lang="en-US" sz="1600" dirty="0"/>
              <a:t> [11]</a:t>
            </a:r>
            <a:r>
              <a:rPr lang="ru-RU" sz="1600" dirty="0"/>
              <a:t>. </a:t>
            </a: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Очевидно, что </a:t>
            </a:r>
            <a:r>
              <a:rPr lang="ru-RU" sz="1600" b="1" dirty="0"/>
              <a:t>все процессы</a:t>
            </a:r>
            <a:r>
              <a:rPr lang="ru-RU" sz="1600" dirty="0"/>
              <a:t>, происходящие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в плазме и в сопряженных с ней тканях, </a:t>
            </a:r>
            <a:r>
              <a:rPr lang="ru-RU" sz="1600" b="1" dirty="0" err="1"/>
              <a:t>мультиструктурны</a:t>
            </a:r>
            <a:r>
              <a:rPr lang="ru-RU" sz="1600" dirty="0"/>
              <a:t>.</a:t>
            </a:r>
            <a:r>
              <a:rPr lang="en-US" sz="1600" dirty="0"/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878731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-1" y="3795886"/>
            <a:ext cx="9161884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Объект 3"/>
          <p:cNvSpPr txBox="1">
            <a:spLocks/>
          </p:cNvSpPr>
          <p:nvPr/>
        </p:nvSpPr>
        <p:spPr>
          <a:xfrm>
            <a:off x="1619672" y="3900569"/>
            <a:ext cx="5904656" cy="8707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None/>
            </a:pPr>
            <a:r>
              <a:rPr lang="ru-RU" sz="1200" b="1" dirty="0"/>
              <a:t>Биопсия пациентки Г. после лечения. 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Положительная </a:t>
            </a:r>
            <a:r>
              <a:rPr lang="ru-RU" sz="1200" dirty="0" err="1"/>
              <a:t>иммуногистохимическая</a:t>
            </a:r>
            <a:r>
              <a:rPr lang="ru-RU" sz="1200" dirty="0"/>
              <a:t> реакция на выявление Ki-67 – позитивных  клеток (</a:t>
            </a:r>
            <a:r>
              <a:rPr lang="ru-RU" sz="1200" dirty="0">
                <a:sym typeface="Symbol" pitchFamily="18" charset="2"/>
              </a:rPr>
              <a:t></a:t>
            </a:r>
            <a:r>
              <a:rPr lang="ru-RU" sz="1200" dirty="0"/>
              <a:t>) в области матрицы ВФ. </a:t>
            </a:r>
            <a:r>
              <a:rPr lang="ru-RU" sz="1200" dirty="0" err="1"/>
              <a:t>Докраска</a:t>
            </a:r>
            <a:r>
              <a:rPr lang="ru-RU" sz="1200" dirty="0"/>
              <a:t> гематоксилином. </a:t>
            </a:r>
          </a:p>
          <a:p>
            <a:pPr marL="0" indent="0" algn="ctr">
              <a:spcBef>
                <a:spcPct val="50000"/>
              </a:spcBef>
              <a:buNone/>
            </a:pPr>
            <a:r>
              <a:rPr lang="ru-RU" sz="1200" dirty="0"/>
              <a:t>Увел.Х400.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Иммуногистохимия</a:t>
            </a:r>
            <a:r>
              <a:rPr lang="ru-RU" b="1" dirty="0"/>
              <a:t> - </a:t>
            </a:r>
            <a:r>
              <a:rPr lang="ru-RU" b="1" dirty="0" err="1"/>
              <a:t>трихология</a:t>
            </a:r>
            <a:endParaRPr lang="ru-RU" b="1" dirty="0"/>
          </a:p>
        </p:txBody>
      </p:sp>
      <p:pic>
        <p:nvPicPr>
          <p:cNvPr id="15" name="Picture 8" descr="рис"/>
          <p:cNvPicPr>
            <a:picLocks noChangeAspect="1" noChangeArrowheads="1"/>
          </p:cNvPicPr>
          <p:nvPr/>
        </p:nvPicPr>
        <p:blipFill>
          <a:blip r:embed="rId5" cstate="print"/>
          <a:srcRect l="13892" t="13133"/>
          <a:stretch>
            <a:fillRect/>
          </a:stretch>
        </p:blipFill>
        <p:spPr>
          <a:xfrm>
            <a:off x="2698206" y="698679"/>
            <a:ext cx="3746002" cy="280917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0" name="Стрелка вправо 9"/>
          <p:cNvSpPr/>
          <p:nvPr/>
        </p:nvSpPr>
        <p:spPr>
          <a:xfrm>
            <a:off x="4211960" y="2571750"/>
            <a:ext cx="504056" cy="216024"/>
          </a:xfrm>
          <a:prstGeom prst="rightArrow">
            <a:avLst>
              <a:gd name="adj1" fmla="val 32143"/>
              <a:gd name="adj2" fmla="val 84722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816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-1" y="3723878"/>
            <a:ext cx="916188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Объект 3"/>
          <p:cNvSpPr txBox="1">
            <a:spLocks/>
          </p:cNvSpPr>
          <p:nvPr/>
        </p:nvSpPr>
        <p:spPr>
          <a:xfrm>
            <a:off x="251520" y="3811126"/>
            <a:ext cx="4248471" cy="1086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ru-RU" sz="1200" b="1" dirty="0"/>
              <a:t>Биопсия пациентки А. до лечения. 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ru-RU" sz="1200" dirty="0"/>
              <a:t>Низкое содержание Ki-67 – позитивных клеток (</a:t>
            </a:r>
            <a:r>
              <a:rPr lang="ru-RU" sz="1200" dirty="0">
                <a:sym typeface="Symbol" pitchFamily="18" charset="2"/>
              </a:rPr>
              <a:t></a:t>
            </a:r>
            <a:r>
              <a:rPr lang="ru-RU" sz="1200" dirty="0"/>
              <a:t>) в сальных железах кожи (СЖ). </a:t>
            </a:r>
            <a:r>
              <a:rPr lang="ru-RU" sz="1200" dirty="0" err="1"/>
              <a:t>Докраска</a:t>
            </a:r>
            <a:r>
              <a:rPr lang="ru-RU" sz="1200" dirty="0"/>
              <a:t> гематоксилином. </a:t>
            </a:r>
            <a:endParaRPr lang="en-US" sz="1200" dirty="0"/>
          </a:p>
          <a:p>
            <a:pPr marL="0" indent="0">
              <a:spcBef>
                <a:spcPct val="50000"/>
              </a:spcBef>
              <a:buNone/>
            </a:pPr>
            <a:r>
              <a:rPr lang="ru-RU" sz="1200" dirty="0"/>
              <a:t>Увел.Х400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Иммуногистохимия</a:t>
            </a:r>
            <a:r>
              <a:rPr lang="ru-RU" b="1" dirty="0"/>
              <a:t> - </a:t>
            </a:r>
            <a:r>
              <a:rPr lang="ru-RU" b="1" dirty="0" err="1"/>
              <a:t>трихология</a:t>
            </a:r>
            <a:endParaRPr lang="ru-RU" b="1" dirty="0"/>
          </a:p>
        </p:txBody>
      </p:sp>
      <p:sp>
        <p:nvSpPr>
          <p:cNvPr id="23" name="Объект 3"/>
          <p:cNvSpPr txBox="1">
            <a:spLocks/>
          </p:cNvSpPr>
          <p:nvPr/>
        </p:nvSpPr>
        <p:spPr>
          <a:xfrm>
            <a:off x="4716016" y="3811126"/>
            <a:ext cx="4248471" cy="1086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ru-RU" sz="1200" b="1" dirty="0"/>
              <a:t>Биопсия пациентки А. после лечения. </a:t>
            </a:r>
            <a:r>
              <a:rPr lang="ru-RU" sz="1200" dirty="0"/>
              <a:t>Высокое содержание Ki-67 – позитивных клеток (</a:t>
            </a:r>
            <a:r>
              <a:rPr lang="ru-RU" sz="1200" dirty="0">
                <a:sym typeface="Symbol" pitchFamily="18" charset="2"/>
              </a:rPr>
              <a:t></a:t>
            </a:r>
            <a:r>
              <a:rPr lang="ru-RU" sz="1200" dirty="0"/>
              <a:t>) в сальных железах кожи (СЖ). ВФ – волосяной фолликул. </a:t>
            </a:r>
            <a:r>
              <a:rPr lang="ru-RU" sz="1200" dirty="0" err="1"/>
              <a:t>Докраска</a:t>
            </a:r>
            <a:r>
              <a:rPr lang="ru-RU" sz="1200" dirty="0"/>
              <a:t> гематоксилином. </a:t>
            </a:r>
            <a:endParaRPr lang="en-US" sz="1200" dirty="0"/>
          </a:p>
          <a:p>
            <a:pPr marL="0" indent="0">
              <a:spcBef>
                <a:spcPct val="50000"/>
              </a:spcBef>
              <a:buNone/>
            </a:pPr>
            <a:r>
              <a:rPr lang="ru-RU" sz="1200" dirty="0"/>
              <a:t>Увел.Х400. </a:t>
            </a:r>
          </a:p>
        </p:txBody>
      </p:sp>
      <p:pic>
        <p:nvPicPr>
          <p:cNvPr id="18" name="Picture 6" descr="image_2013y10m22d_11h00m09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57200" y="694927"/>
            <a:ext cx="3862448" cy="289683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9" name="Picture 8" descr="image_2013y10m22d_11h20m15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814312" y="694927"/>
            <a:ext cx="3872488" cy="289683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2" name="Стрелка вправо 11"/>
          <p:cNvSpPr/>
          <p:nvPr/>
        </p:nvSpPr>
        <p:spPr>
          <a:xfrm>
            <a:off x="1691680" y="1779662"/>
            <a:ext cx="504056" cy="216024"/>
          </a:xfrm>
          <a:prstGeom prst="rightArrow">
            <a:avLst>
              <a:gd name="adj1" fmla="val 32143"/>
              <a:gd name="adj2" fmla="val 84722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5220072" y="1419622"/>
            <a:ext cx="504056" cy="216024"/>
          </a:xfrm>
          <a:prstGeom prst="rightArrow">
            <a:avLst>
              <a:gd name="adj1" fmla="val 32143"/>
              <a:gd name="adj2" fmla="val 84722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3257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Дерматология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849966" y="771550"/>
            <a:ext cx="3435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/>
              <a:t>Диагноз: </a:t>
            </a:r>
            <a:r>
              <a:rPr lang="ru-RU" dirty="0" err="1"/>
              <a:t>стрептостафилодермия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-1" y="4371950"/>
            <a:ext cx="91618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ъект 3"/>
          <p:cNvSpPr txBox="1">
            <a:spLocks/>
          </p:cNvSpPr>
          <p:nvPr/>
        </p:nvSpPr>
        <p:spPr>
          <a:xfrm>
            <a:off x="2767546" y="4451578"/>
            <a:ext cx="3600523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Проведена 1 аппликация ТАП</a:t>
            </a:r>
          </a:p>
        </p:txBody>
      </p:sp>
      <p:pic>
        <p:nvPicPr>
          <p:cNvPr id="27" name="Содержимое 9" descr="posle.jpg"/>
          <p:cNvPicPr>
            <a:picLocks noChangeAspect="1"/>
          </p:cNvPicPr>
          <p:nvPr/>
        </p:nvPicPr>
        <p:blipFill>
          <a:blip r:embed="rId5" cstate="print"/>
          <a:srcRect l="11674" t="10226" r="252" b="1378"/>
          <a:stretch>
            <a:fillRect/>
          </a:stretch>
        </p:blipFill>
        <p:spPr bwMode="auto">
          <a:xfrm>
            <a:off x="4787900" y="1499566"/>
            <a:ext cx="3355975" cy="2525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" name="Рисунок 12" descr="do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0976" y="1491629"/>
            <a:ext cx="3409950" cy="2541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58985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Дерматология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610037" y="771550"/>
            <a:ext cx="1923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/>
              <a:t>Диагноз: </a:t>
            </a:r>
            <a:r>
              <a:rPr lang="ru-RU" dirty="0"/>
              <a:t>псориаз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-1" y="4371950"/>
            <a:ext cx="91618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ъект 3"/>
          <p:cNvSpPr txBox="1">
            <a:spLocks/>
          </p:cNvSpPr>
          <p:nvPr/>
        </p:nvSpPr>
        <p:spPr>
          <a:xfrm>
            <a:off x="2411821" y="4451578"/>
            <a:ext cx="4320356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4 процедуры введения ТАП, 1 раз в 3 недели </a:t>
            </a:r>
          </a:p>
        </p:txBody>
      </p:sp>
      <p:pic>
        <p:nvPicPr>
          <p:cNvPr id="13" name="Содержимое 5" descr="psoriaz_do.jpg"/>
          <p:cNvPicPr>
            <a:picLocks noChangeAspect="1"/>
          </p:cNvPicPr>
          <p:nvPr/>
        </p:nvPicPr>
        <p:blipFill>
          <a:blip r:embed="rId5" cstate="print"/>
          <a:srcRect l="2122" t="15361" r="15459" b="15361"/>
          <a:stretch>
            <a:fillRect/>
          </a:stretch>
        </p:blipFill>
        <p:spPr bwMode="auto">
          <a:xfrm>
            <a:off x="874713" y="1491630"/>
            <a:ext cx="3409950" cy="2525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Содержимое 6" descr="psoriaz_posle.jpg"/>
          <p:cNvPicPr>
            <a:picLocks noChangeAspect="1"/>
          </p:cNvPicPr>
          <p:nvPr/>
        </p:nvPicPr>
        <p:blipFill>
          <a:blip r:embed="rId6" cstate="print"/>
          <a:srcRect t="14146" r="2612" b="539"/>
          <a:stretch>
            <a:fillRect/>
          </a:stretch>
        </p:blipFill>
        <p:spPr bwMode="auto">
          <a:xfrm>
            <a:off x="4787900" y="1491630"/>
            <a:ext cx="3355975" cy="2541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26719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Дерматология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787030" y="771550"/>
            <a:ext cx="3572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/>
              <a:t>Диагноз: </a:t>
            </a:r>
            <a:r>
              <a:rPr lang="ru-RU" dirty="0"/>
              <a:t>подошвенная бородавка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-1" y="4371950"/>
            <a:ext cx="91618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500"/>
              </a:spcAft>
            </a:pPr>
            <a:r>
              <a:rPr lang="ru-RU" sz="1600" dirty="0">
                <a:solidFill>
                  <a:schemeClr val="tx1"/>
                </a:solidFill>
              </a:rPr>
              <a:t>Проведено 2 процедуры введения ТАП</a:t>
            </a:r>
          </a:p>
        </p:txBody>
      </p:sp>
      <p:pic>
        <p:nvPicPr>
          <p:cNvPr id="16" name="Содержимое 5" descr="borodavka_do.jpg"/>
          <p:cNvPicPr>
            <a:picLocks noChangeAspect="1"/>
          </p:cNvPicPr>
          <p:nvPr/>
        </p:nvPicPr>
        <p:blipFill>
          <a:blip r:embed="rId5" cstate="print"/>
          <a:srcRect t="9273" b="9785"/>
          <a:stretch>
            <a:fillRect/>
          </a:stretch>
        </p:blipFill>
        <p:spPr bwMode="auto">
          <a:xfrm>
            <a:off x="859468" y="1492250"/>
            <a:ext cx="3409950" cy="2525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Содержимое 6" descr="borodavka_posle.jpg"/>
          <p:cNvPicPr>
            <a:picLocks noChangeAspect="1"/>
          </p:cNvPicPr>
          <p:nvPr/>
        </p:nvPicPr>
        <p:blipFill>
          <a:blip r:embed="rId6" cstate="print"/>
          <a:srcRect l="1437" t="5301" r="4248" b="17110"/>
          <a:stretch>
            <a:fillRect/>
          </a:stretch>
        </p:blipFill>
        <p:spPr bwMode="auto">
          <a:xfrm>
            <a:off x="4787900" y="1493396"/>
            <a:ext cx="3355975" cy="2525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91949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Дерматология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663610" y="771550"/>
            <a:ext cx="1816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/>
              <a:t>Диагноз: </a:t>
            </a:r>
            <a:r>
              <a:rPr lang="ru-RU" dirty="0"/>
              <a:t>экзема</a:t>
            </a:r>
          </a:p>
        </p:txBody>
      </p:sp>
      <p:pic>
        <p:nvPicPr>
          <p:cNvPr id="15" name="Содержимое 7" descr="ekzema_posle.jpg"/>
          <p:cNvPicPr>
            <a:picLocks noChangeAspect="1"/>
          </p:cNvPicPr>
          <p:nvPr/>
        </p:nvPicPr>
        <p:blipFill>
          <a:blip r:embed="rId5" cstate="print"/>
          <a:srcRect l="4922" t="14252" r="-281" b="15944"/>
          <a:stretch>
            <a:fillRect/>
          </a:stretch>
        </p:blipFill>
        <p:spPr bwMode="auto">
          <a:xfrm>
            <a:off x="4803120" y="1491630"/>
            <a:ext cx="3432175" cy="2525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-1" y="4371950"/>
            <a:ext cx="91618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500"/>
              </a:spcAft>
            </a:pPr>
            <a:r>
              <a:rPr lang="ru-RU" sz="1600" dirty="0">
                <a:solidFill>
                  <a:schemeClr val="tx1"/>
                </a:solidFill>
              </a:rPr>
              <a:t>Проведено 2 процедуры введения ТАП</a:t>
            </a:r>
          </a:p>
        </p:txBody>
      </p:sp>
      <p:pic>
        <p:nvPicPr>
          <p:cNvPr id="21" name="Содержимое 6" descr="ekzema_do.jpg"/>
          <p:cNvPicPr>
            <a:picLocks noChangeAspect="1"/>
          </p:cNvPicPr>
          <p:nvPr/>
        </p:nvPicPr>
        <p:blipFill>
          <a:blip r:embed="rId6" cstate="print"/>
          <a:srcRect l="3156" t="18059" r="3156" b="7881"/>
          <a:stretch>
            <a:fillRect/>
          </a:stretch>
        </p:blipFill>
        <p:spPr bwMode="auto">
          <a:xfrm>
            <a:off x="867093" y="1491630"/>
            <a:ext cx="3409950" cy="2525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80596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Дерматология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161261" y="771550"/>
            <a:ext cx="2821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/>
              <a:t>Диагноз</a:t>
            </a:r>
            <a:r>
              <a:rPr lang="ru-RU" dirty="0"/>
              <a:t>: </a:t>
            </a:r>
            <a:r>
              <a:rPr lang="ru-RU" dirty="0" err="1"/>
              <a:t>ониходистрофия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-1" y="4371950"/>
            <a:ext cx="91618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500"/>
              </a:spcAft>
            </a:pPr>
            <a:r>
              <a:rPr lang="ru-RU" sz="1600" dirty="0">
                <a:solidFill>
                  <a:schemeClr val="tx1"/>
                </a:solidFill>
              </a:rPr>
              <a:t>Проведено 3 процедуры введения ТАП</a:t>
            </a:r>
          </a:p>
        </p:txBody>
      </p:sp>
      <p:pic>
        <p:nvPicPr>
          <p:cNvPr id="12" name="Picture 6" descr="до"/>
          <p:cNvPicPr>
            <a:picLocks noChangeAspect="1" noChangeArrowheads="1"/>
          </p:cNvPicPr>
          <p:nvPr/>
        </p:nvPicPr>
        <p:blipFill rotWithShape="1">
          <a:blip r:embed="rId5" cstate="print"/>
          <a:srcRect l="15566" b="5914"/>
          <a:stretch/>
        </p:blipFill>
        <p:spPr>
          <a:xfrm>
            <a:off x="874712" y="1486198"/>
            <a:ext cx="3409951" cy="25257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7" descr="После"/>
          <p:cNvPicPr>
            <a:picLocks noChangeAspect="1" noChangeArrowheads="1"/>
          </p:cNvPicPr>
          <p:nvPr/>
        </p:nvPicPr>
        <p:blipFill rotWithShape="1">
          <a:blip r:embed="rId6" cstate="print"/>
          <a:srcRect t="4944" r="4945" b="1789"/>
          <a:stretch/>
        </p:blipFill>
        <p:spPr>
          <a:xfrm>
            <a:off x="4795892" y="1486198"/>
            <a:ext cx="3432175" cy="25257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0416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Дерматология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309676" y="771550"/>
            <a:ext cx="252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/>
              <a:t>Диагноз:</a:t>
            </a:r>
            <a:r>
              <a:rPr lang="ru-RU" dirty="0"/>
              <a:t> экзема</a:t>
            </a:r>
            <a:r>
              <a:rPr lang="en-US" dirty="0"/>
              <a:t> </a:t>
            </a:r>
            <a:r>
              <a:rPr lang="ru-RU" dirty="0"/>
              <a:t>кистей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-1" y="4371950"/>
            <a:ext cx="91618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500"/>
              </a:spcAft>
            </a:pPr>
            <a:r>
              <a:rPr lang="ru-RU" sz="1600" dirty="0">
                <a:solidFill>
                  <a:schemeClr val="tx1"/>
                </a:solidFill>
              </a:rPr>
              <a:t>Проведено 2 процедуры введения ТАП с интервалом в 2 недели</a:t>
            </a:r>
          </a:p>
        </p:txBody>
      </p:sp>
      <p:pic>
        <p:nvPicPr>
          <p:cNvPr id="13" name="Содержимое 4" descr="До.JPG"/>
          <p:cNvPicPr>
            <a:picLocks noChangeAspect="1"/>
          </p:cNvPicPr>
          <p:nvPr/>
        </p:nvPicPr>
        <p:blipFill>
          <a:blip r:embed="rId5" cstate="print"/>
          <a:srcRect l="11507" r="15755" b="28174"/>
          <a:stretch>
            <a:fillRect/>
          </a:stretch>
        </p:blipFill>
        <p:spPr bwMode="auto">
          <a:xfrm>
            <a:off x="874713" y="1492250"/>
            <a:ext cx="3409950" cy="2525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Содержимое 5" descr="Через 5 дней после 2 процедуры.jpg"/>
          <p:cNvPicPr>
            <a:picLocks noChangeAspect="1"/>
          </p:cNvPicPr>
          <p:nvPr/>
        </p:nvPicPr>
        <p:blipFill>
          <a:blip r:embed="rId6" cstate="print"/>
          <a:srcRect l="970" t="7893" r="15125" b="7893"/>
          <a:stretch>
            <a:fillRect/>
          </a:stretch>
        </p:blipFill>
        <p:spPr bwMode="auto">
          <a:xfrm>
            <a:off x="4787900" y="1492250"/>
            <a:ext cx="3355975" cy="2525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31496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Дерматология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129485" y="771550"/>
            <a:ext cx="2902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/>
              <a:t>Диагноз: </a:t>
            </a:r>
            <a:r>
              <a:rPr lang="ru-RU" dirty="0" err="1"/>
              <a:t>Атопия</a:t>
            </a:r>
            <a:r>
              <a:rPr lang="ru-RU" dirty="0"/>
              <a:t>? Псориаз?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-1" y="4371950"/>
            <a:ext cx="91618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500"/>
              </a:spcAft>
            </a:pPr>
            <a:r>
              <a:rPr lang="ru-RU" sz="1600" dirty="0">
                <a:solidFill>
                  <a:schemeClr val="tx1"/>
                </a:solidFill>
              </a:rPr>
              <a:t>Проведено 2  инъекции и 2 аппликации ТАП с интервалом 3 недели</a:t>
            </a:r>
          </a:p>
        </p:txBody>
      </p:sp>
      <p:pic>
        <p:nvPicPr>
          <p:cNvPr id="12" name="Содержимое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5858" y="1497960"/>
            <a:ext cx="3395870" cy="252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Содержимое 5" descr="Через 2 недели после 1 инъекции (1).JPG"/>
          <p:cNvPicPr>
            <a:picLocks noChangeAspect="1"/>
          </p:cNvPicPr>
          <p:nvPr/>
        </p:nvPicPr>
        <p:blipFill>
          <a:blip r:embed="rId6" cstate="print"/>
          <a:srcRect l="5533" t="212" r="8527" b="2750"/>
          <a:stretch>
            <a:fillRect/>
          </a:stretch>
        </p:blipFill>
        <p:spPr bwMode="auto">
          <a:xfrm>
            <a:off x="4787900" y="1497960"/>
            <a:ext cx="3355975" cy="252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47717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Косметология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479478" y="771550"/>
            <a:ext cx="4187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 dirty="0"/>
              <a:t>Диагноз: </a:t>
            </a:r>
            <a:r>
              <a:rPr lang="ru-RU" dirty="0"/>
              <a:t>возрастная атрофия кожи лица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-1" y="4371950"/>
            <a:ext cx="91618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500"/>
              </a:spcAft>
            </a:pPr>
            <a:r>
              <a:rPr lang="ru-RU" sz="1600" dirty="0">
                <a:solidFill>
                  <a:schemeClr val="tx1"/>
                </a:solidFill>
              </a:rPr>
              <a:t>Проведено 2 курса процедур введения ТАП</a:t>
            </a: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2290" y="1495108"/>
            <a:ext cx="3347194" cy="2520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5622" y="1522625"/>
            <a:ext cx="3396920" cy="24858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9405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1630" y="4011910"/>
            <a:ext cx="8320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Взаимодействие элементов плазмы и обусловленную им синергию можно сопоставить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ru-RU" sz="1600" dirty="0"/>
              <a:t>с изначальным единством всех вещей, воплощенным в символе змея </a:t>
            </a:r>
            <a:r>
              <a:rPr lang="ru-RU" sz="1600" dirty="0" err="1"/>
              <a:t>Уробороса</a:t>
            </a:r>
            <a:r>
              <a:rPr lang="ru-RU" sz="1600" dirty="0"/>
              <a:t>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924" y="915566"/>
            <a:ext cx="2520280" cy="26104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66459" y="1748682"/>
            <a:ext cx="23632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Одно из всего, </a:t>
            </a:r>
          </a:p>
          <a:p>
            <a:pPr algn="ctr"/>
            <a:r>
              <a:rPr lang="ru-RU" dirty="0"/>
              <a:t>и все в одном</a:t>
            </a:r>
          </a:p>
          <a:p>
            <a:pPr algn="ctr"/>
            <a:r>
              <a:rPr lang="el-GR" dirty="0"/>
              <a:t>Ἓν τὸ πᾶν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74971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Косметология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479478" y="771550"/>
            <a:ext cx="4187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 dirty="0"/>
              <a:t>Диагноз: </a:t>
            </a:r>
            <a:r>
              <a:rPr lang="ru-RU" dirty="0"/>
              <a:t>возрастная атрофия кожи лица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-1" y="4371950"/>
            <a:ext cx="91618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500"/>
              </a:spcAft>
            </a:pPr>
            <a:r>
              <a:rPr lang="ru-RU" sz="1600" dirty="0">
                <a:solidFill>
                  <a:schemeClr val="tx1"/>
                </a:solidFill>
              </a:rPr>
              <a:t>Проведено 4 процедуры по схеме </a:t>
            </a:r>
            <a:r>
              <a:rPr lang="ru-RU" sz="1600" dirty="0" err="1">
                <a:solidFill>
                  <a:schemeClr val="tx1"/>
                </a:solidFill>
              </a:rPr>
              <a:t>Soft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8520" y="1496367"/>
            <a:ext cx="3409950" cy="254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1451" y="1492250"/>
            <a:ext cx="3320939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91089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Косметология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212361" y="771550"/>
            <a:ext cx="2737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/>
              <a:t>Диагноз: </a:t>
            </a:r>
            <a:r>
              <a:rPr lang="ru-RU" dirty="0"/>
              <a:t>угревая болезнь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-1" y="4371950"/>
            <a:ext cx="91618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500"/>
              </a:spcAft>
            </a:pPr>
            <a:r>
              <a:rPr lang="ru-RU" sz="1600" dirty="0">
                <a:solidFill>
                  <a:schemeClr val="tx1"/>
                </a:solidFill>
              </a:rPr>
              <a:t>Проведено 4 процедуры по схеме </a:t>
            </a:r>
            <a:r>
              <a:rPr lang="ru-RU" sz="1600" dirty="0" err="1">
                <a:solidFill>
                  <a:schemeClr val="tx1"/>
                </a:solidFill>
              </a:rPr>
              <a:t>Hard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3287" t="4158" r="3188" b="6357"/>
          <a:stretch>
            <a:fillRect/>
          </a:stretch>
        </p:blipFill>
        <p:spPr bwMode="auto">
          <a:xfrm>
            <a:off x="854710" y="1495108"/>
            <a:ext cx="3409950" cy="2557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l="2899" t="3520" r="2899" b="4874"/>
          <a:stretch>
            <a:fillRect/>
          </a:stretch>
        </p:blipFill>
        <p:spPr bwMode="auto">
          <a:xfrm>
            <a:off x="4805363" y="1495108"/>
            <a:ext cx="3355975" cy="2557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65272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Косметология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085894" y="771550"/>
            <a:ext cx="2974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/>
              <a:t>Диагноз: </a:t>
            </a:r>
            <a:r>
              <a:rPr lang="ru-RU" dirty="0"/>
              <a:t>целлюлит 2 стадия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-1" y="4371950"/>
            <a:ext cx="91618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500"/>
              </a:spcAft>
            </a:pPr>
            <a:r>
              <a:rPr lang="ru-RU" sz="1600" dirty="0">
                <a:solidFill>
                  <a:schemeClr val="tx1"/>
                </a:solidFill>
              </a:rPr>
              <a:t>Проведено 6 процедур по схеме </a:t>
            </a:r>
            <a:r>
              <a:rPr lang="ru-RU" sz="1600" dirty="0" err="1">
                <a:solidFill>
                  <a:schemeClr val="tx1"/>
                </a:solidFill>
              </a:rPr>
              <a:t>Hard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 cstate="print"/>
          <a:srcRect l="-539" t="22375" r="3545" b="2625"/>
          <a:stretch>
            <a:fillRect/>
          </a:stretch>
        </p:blipFill>
        <p:spPr bwMode="auto">
          <a:xfrm>
            <a:off x="2267744" y="1492250"/>
            <a:ext cx="1993900" cy="2557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5" descr="IMG_1116"/>
          <p:cNvPicPr>
            <a:picLocks noChangeAspect="1" noChangeArrowheads="1"/>
          </p:cNvPicPr>
          <p:nvPr/>
        </p:nvPicPr>
        <p:blipFill>
          <a:blip r:embed="rId6" cstate="print"/>
          <a:srcRect l="16335" t="19971" r="5876" b="13383"/>
          <a:stretch>
            <a:fillRect/>
          </a:stretch>
        </p:blipFill>
        <p:spPr bwMode="auto">
          <a:xfrm>
            <a:off x="4809173" y="1492250"/>
            <a:ext cx="1993900" cy="2557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04350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/>
              <a:t>Результаты: тело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093514" y="771550"/>
            <a:ext cx="2974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/>
              <a:t>Диагноз: </a:t>
            </a:r>
            <a:r>
              <a:rPr lang="ru-RU" dirty="0"/>
              <a:t>целлюлит 1 стадия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-1" y="4371950"/>
            <a:ext cx="91618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500"/>
              </a:spcAft>
            </a:pPr>
            <a:r>
              <a:rPr lang="ru-RU" sz="1600" dirty="0">
                <a:solidFill>
                  <a:schemeClr val="tx1"/>
                </a:solidFill>
              </a:rPr>
              <a:t>Проведено 1 введение </a:t>
            </a:r>
            <a:r>
              <a:rPr lang="ru-RU" sz="1600" dirty="0" err="1">
                <a:solidFill>
                  <a:schemeClr val="tx1"/>
                </a:solidFill>
              </a:rPr>
              <a:t>тромбоцитарной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аутоплазмы</a:t>
            </a:r>
            <a:r>
              <a:rPr lang="ru-RU" sz="1600" dirty="0">
                <a:solidFill>
                  <a:schemeClr val="tx1"/>
                </a:solidFill>
              </a:rPr>
              <a:t> (результат через 1 неделю)</a:t>
            </a:r>
          </a:p>
        </p:txBody>
      </p:sp>
      <p:pic>
        <p:nvPicPr>
          <p:cNvPr id="12" name="Picture 7" descr="IMG_3352"/>
          <p:cNvPicPr>
            <a:picLocks noChangeAspect="1" noChangeArrowheads="1"/>
          </p:cNvPicPr>
          <p:nvPr/>
        </p:nvPicPr>
        <p:blipFill>
          <a:blip r:embed="rId5" cstate="print"/>
          <a:srcRect l="22198" t="931" r="2400" b="14243"/>
          <a:stretch>
            <a:fillRect/>
          </a:stretch>
        </p:blipFill>
        <p:spPr bwMode="auto">
          <a:xfrm>
            <a:off x="862330" y="1491630"/>
            <a:ext cx="3409950" cy="2557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 cstate="print"/>
          <a:srcRect l="14131" t="1031" r="8244" b="10117"/>
          <a:stretch>
            <a:fillRect/>
          </a:stretch>
        </p:blipFill>
        <p:spPr bwMode="auto">
          <a:xfrm>
            <a:off x="4804410" y="1491630"/>
            <a:ext cx="3379788" cy="2557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18400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Комбустиология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121019" y="771550"/>
            <a:ext cx="69198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/>
              <a:t>Диагноз: </a:t>
            </a:r>
            <a:r>
              <a:rPr lang="ru-RU" dirty="0"/>
              <a:t>ожог пламенем</a:t>
            </a:r>
            <a:r>
              <a:rPr lang="en-US" dirty="0"/>
              <a:t> 15%</a:t>
            </a:r>
            <a:r>
              <a:rPr lang="ru-RU" dirty="0"/>
              <a:t> II-III а</a:t>
            </a:r>
            <a:r>
              <a:rPr lang="en-US" dirty="0"/>
              <a:t>.</a:t>
            </a:r>
            <a:r>
              <a:rPr lang="ru-RU" dirty="0"/>
              <a:t> степени головы, шеи, туловища</a:t>
            </a:r>
            <a:endParaRPr lang="en-US" dirty="0"/>
          </a:p>
          <a:p>
            <a:pPr algn="ctr">
              <a:defRPr/>
            </a:pPr>
            <a:r>
              <a:rPr lang="ru-RU" dirty="0"/>
              <a:t> и верхних конечностей</a:t>
            </a:r>
          </a:p>
        </p:txBody>
      </p:sp>
      <p:pic>
        <p:nvPicPr>
          <p:cNvPr id="11" name="Picture 5" descr="IMG_406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4816" y="1707654"/>
            <a:ext cx="4032250" cy="3025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580021" y="1779662"/>
            <a:ext cx="792088" cy="2880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040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Комбустиология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994154" y="771550"/>
            <a:ext cx="5147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/>
              <a:t>3 </a:t>
            </a:r>
            <a:r>
              <a:rPr lang="ru-RU" b="1" dirty="0"/>
              <a:t>СУТКИ: </a:t>
            </a:r>
            <a:r>
              <a:rPr lang="ru-RU" dirty="0"/>
              <a:t>Начало применения метода </a:t>
            </a:r>
            <a:r>
              <a:rPr lang="en-US" dirty="0" err="1"/>
              <a:t>Plasmolifting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-1" y="4155926"/>
            <a:ext cx="9161884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ъект 3"/>
          <p:cNvSpPr txBox="1">
            <a:spLocks/>
          </p:cNvSpPr>
          <p:nvPr/>
        </p:nvSpPr>
        <p:spPr>
          <a:xfrm>
            <a:off x="758629" y="4258414"/>
            <a:ext cx="3600523" cy="568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Контрольная рана расположена </a:t>
            </a:r>
            <a:br>
              <a:rPr lang="ru-RU" sz="1600" dirty="0"/>
            </a:br>
            <a:r>
              <a:rPr lang="ru-RU" sz="1600" dirty="0"/>
              <a:t>на левой руке</a:t>
            </a:r>
          </a:p>
        </p:txBody>
      </p:sp>
      <p:pic>
        <p:nvPicPr>
          <p:cNvPr id="12" name="Picture 4" descr="IMG_4072"/>
          <p:cNvPicPr>
            <a:picLocks noChangeArrowheads="1"/>
          </p:cNvPicPr>
          <p:nvPr/>
        </p:nvPicPr>
        <p:blipFill>
          <a:blip r:embed="rId5" cstate="print">
            <a:lum bright="18000" contrast="18000"/>
          </a:blip>
          <a:srcRect l="9296" t="8562" r="12439" b="13171"/>
          <a:stretch>
            <a:fillRect/>
          </a:stretch>
        </p:blipFill>
        <p:spPr bwMode="auto">
          <a:xfrm>
            <a:off x="853123" y="1347614"/>
            <a:ext cx="3411537" cy="2559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4" descr="IMG_4073"/>
          <p:cNvPicPr>
            <a:picLocks noChangeAspect="1" noChangeArrowheads="1"/>
          </p:cNvPicPr>
          <p:nvPr/>
        </p:nvPicPr>
        <p:blipFill>
          <a:blip r:embed="rId6" cstate="print">
            <a:lum bright="18000" contrast="18000"/>
          </a:blip>
          <a:srcRect l="8691" t="8603" r="15559" b="14833"/>
          <a:stretch>
            <a:fillRect/>
          </a:stretch>
        </p:blipFill>
        <p:spPr bwMode="auto">
          <a:xfrm>
            <a:off x="4848860" y="1347614"/>
            <a:ext cx="3373438" cy="2559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Объект 3"/>
          <p:cNvSpPr txBox="1">
            <a:spLocks/>
          </p:cNvSpPr>
          <p:nvPr/>
        </p:nvSpPr>
        <p:spPr>
          <a:xfrm>
            <a:off x="4735317" y="4258414"/>
            <a:ext cx="3600523" cy="568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Подопытная рана расположена </a:t>
            </a:r>
            <a:br>
              <a:rPr lang="ru-RU" sz="1600" dirty="0"/>
            </a:br>
            <a:r>
              <a:rPr lang="ru-RU" sz="1600" dirty="0"/>
              <a:t>на груди</a:t>
            </a:r>
          </a:p>
        </p:txBody>
      </p:sp>
    </p:spTree>
    <p:extLst>
      <p:ext uri="{BB962C8B-B14F-4D97-AF65-F5344CB8AC3E}">
        <p14:creationId xmlns:p14="http://schemas.microsoft.com/office/powerpoint/2010/main" val="33144140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Комбустиология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010604" y="771550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/>
              <a:t>10</a:t>
            </a:r>
            <a:r>
              <a:rPr lang="en-US" b="1" dirty="0"/>
              <a:t> </a:t>
            </a:r>
            <a:r>
              <a:rPr lang="ru-RU" b="1" dirty="0"/>
              <a:t>СУТКИ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-1" y="4155926"/>
            <a:ext cx="9161884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ъект 3"/>
          <p:cNvSpPr txBox="1">
            <a:spLocks/>
          </p:cNvSpPr>
          <p:nvPr/>
        </p:nvSpPr>
        <p:spPr>
          <a:xfrm>
            <a:off x="758629" y="4258414"/>
            <a:ext cx="3600523" cy="568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В контрольной ране продолжаются процессы заживления</a:t>
            </a:r>
          </a:p>
        </p:txBody>
      </p:sp>
      <p:sp>
        <p:nvSpPr>
          <p:cNvPr id="16" name="Объект 3"/>
          <p:cNvSpPr txBox="1">
            <a:spLocks/>
          </p:cNvSpPr>
          <p:nvPr/>
        </p:nvSpPr>
        <p:spPr>
          <a:xfrm>
            <a:off x="4735317" y="4258414"/>
            <a:ext cx="3600523" cy="568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Целевая рана практически</a:t>
            </a:r>
            <a:br>
              <a:rPr lang="ru-RU" sz="1600" dirty="0"/>
            </a:br>
            <a:r>
              <a:rPr lang="ru-RU" sz="1600" dirty="0" err="1"/>
              <a:t>эпителизировалась</a:t>
            </a:r>
            <a:endParaRPr lang="ru-RU" sz="1600" dirty="0"/>
          </a:p>
        </p:txBody>
      </p:sp>
      <p:pic>
        <p:nvPicPr>
          <p:cNvPr id="15" name="Picture 5" descr="P1020415"/>
          <p:cNvPicPr>
            <a:picLocks noChangeAspect="1" noChangeArrowheads="1"/>
          </p:cNvPicPr>
          <p:nvPr/>
        </p:nvPicPr>
        <p:blipFill>
          <a:blip r:embed="rId5" cstate="print">
            <a:lum bright="18000" contrast="12000"/>
          </a:blip>
          <a:srcRect l="2493" t="2370" r="5762" b="7439"/>
          <a:stretch>
            <a:fillRect/>
          </a:stretch>
        </p:blipFill>
        <p:spPr bwMode="auto">
          <a:xfrm>
            <a:off x="4902200" y="1344930"/>
            <a:ext cx="3409950" cy="2557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Picture 6" descr="P1020414"/>
          <p:cNvPicPr>
            <a:picLocks noChangeArrowheads="1"/>
          </p:cNvPicPr>
          <p:nvPr/>
        </p:nvPicPr>
        <p:blipFill>
          <a:blip r:embed="rId6" cstate="print">
            <a:lum bright="18000" contrast="18000"/>
          </a:blip>
          <a:srcRect l="18024" t="16243" b="6285"/>
          <a:stretch>
            <a:fillRect/>
          </a:stretch>
        </p:blipFill>
        <p:spPr bwMode="auto">
          <a:xfrm>
            <a:off x="868363" y="1344930"/>
            <a:ext cx="3411537" cy="2535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73076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Комбустиология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010604" y="771550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/>
              <a:t>17</a:t>
            </a:r>
            <a:r>
              <a:rPr lang="en-US" b="1" dirty="0"/>
              <a:t> </a:t>
            </a:r>
            <a:r>
              <a:rPr lang="ru-RU" b="1" dirty="0"/>
              <a:t>СУТКИ</a:t>
            </a:r>
            <a:endParaRPr lang="ru-RU" dirty="0"/>
          </a:p>
        </p:txBody>
      </p:sp>
      <p:pic>
        <p:nvPicPr>
          <p:cNvPr id="13" name="Picture 5" descr="P1020462"/>
          <p:cNvPicPr>
            <a:picLocks noChangeAspect="1" noChangeArrowheads="1"/>
          </p:cNvPicPr>
          <p:nvPr/>
        </p:nvPicPr>
        <p:blipFill>
          <a:blip r:embed="rId5" cstate="print"/>
          <a:srcRect l="12473" t="14832" r="5482" b="6664"/>
          <a:stretch>
            <a:fillRect/>
          </a:stretch>
        </p:blipFill>
        <p:spPr bwMode="auto">
          <a:xfrm>
            <a:off x="868363" y="1344930"/>
            <a:ext cx="3411537" cy="2535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4" descr="P1020450"/>
          <p:cNvPicPr>
            <a:picLocks noChangeAspect="1" noChangeArrowheads="1"/>
          </p:cNvPicPr>
          <p:nvPr/>
        </p:nvPicPr>
        <p:blipFill>
          <a:blip r:embed="rId6" cstate="print"/>
          <a:srcRect l="1926" t="3230" r="1926" b="1453"/>
          <a:stretch>
            <a:fillRect/>
          </a:stretch>
        </p:blipFill>
        <p:spPr bwMode="auto">
          <a:xfrm>
            <a:off x="4902200" y="1344930"/>
            <a:ext cx="3409950" cy="2535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45733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Комбустиология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010604" y="771550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/>
              <a:t>24</a:t>
            </a:r>
            <a:r>
              <a:rPr lang="en-US" b="1" dirty="0"/>
              <a:t> </a:t>
            </a:r>
            <a:r>
              <a:rPr lang="ru-RU" b="1" dirty="0"/>
              <a:t>СУТКИ</a:t>
            </a:r>
            <a:endParaRPr lang="ru-RU" dirty="0"/>
          </a:p>
        </p:txBody>
      </p:sp>
      <p:pic>
        <p:nvPicPr>
          <p:cNvPr id="10" name="Picture 4" descr="P1020522"/>
          <p:cNvPicPr>
            <a:picLocks noChangeAspect="1" noChangeArrowheads="1"/>
          </p:cNvPicPr>
          <p:nvPr/>
        </p:nvPicPr>
        <p:blipFill>
          <a:blip r:embed="rId5" cstate="print"/>
          <a:srcRect l="3020" t="4808" r="1984" b="4808"/>
          <a:stretch>
            <a:fillRect/>
          </a:stretch>
        </p:blipFill>
        <p:spPr bwMode="auto">
          <a:xfrm>
            <a:off x="4902200" y="1344930"/>
            <a:ext cx="3409950" cy="2535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5" descr="P1020529"/>
          <p:cNvPicPr>
            <a:picLocks noChangeAspect="1" noChangeArrowheads="1"/>
          </p:cNvPicPr>
          <p:nvPr/>
        </p:nvPicPr>
        <p:blipFill>
          <a:blip r:embed="rId6" cstate="print"/>
          <a:srcRect l="18677" t="18494" r="18677" b="18494"/>
          <a:stretch>
            <a:fillRect/>
          </a:stretch>
        </p:blipFill>
        <p:spPr bwMode="auto">
          <a:xfrm>
            <a:off x="868363" y="1344930"/>
            <a:ext cx="3411537" cy="2535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05393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Комбустиология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010604" y="771550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cs typeface="Arial" charset="0"/>
              </a:rPr>
              <a:t>36</a:t>
            </a:r>
            <a:r>
              <a:rPr lang="en-US" b="1" dirty="0">
                <a:cs typeface="Arial" charset="0"/>
              </a:rPr>
              <a:t> </a:t>
            </a:r>
            <a:r>
              <a:rPr lang="ru-RU" b="1" dirty="0">
                <a:cs typeface="Arial" charset="0"/>
              </a:rPr>
              <a:t>СУТКИ</a:t>
            </a:r>
            <a:endParaRPr lang="ru-RU" dirty="0"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" y="4083918"/>
            <a:ext cx="9161884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3"/>
          <p:cNvSpPr txBox="1">
            <a:spLocks/>
          </p:cNvSpPr>
          <p:nvPr/>
        </p:nvSpPr>
        <p:spPr>
          <a:xfrm>
            <a:off x="758629" y="4161450"/>
            <a:ext cx="3600523" cy="293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800" b="1" dirty="0">
                <a:solidFill>
                  <a:srgbClr val="62AF33"/>
                </a:solidFill>
              </a:rPr>
              <a:t>Контрольная рана</a:t>
            </a:r>
          </a:p>
        </p:txBody>
      </p:sp>
      <p:sp>
        <p:nvSpPr>
          <p:cNvPr id="16" name="Объект 3"/>
          <p:cNvSpPr txBox="1">
            <a:spLocks/>
          </p:cNvSpPr>
          <p:nvPr/>
        </p:nvSpPr>
        <p:spPr>
          <a:xfrm>
            <a:off x="4806913" y="4161450"/>
            <a:ext cx="3600523" cy="293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800" b="1" dirty="0">
                <a:solidFill>
                  <a:srgbClr val="62AF33"/>
                </a:solidFill>
              </a:rPr>
              <a:t>Целевая рана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57868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cs typeface="Arial" charset="0"/>
              </a:rPr>
              <a:t>Пациент выписывается из стационара. Все раны полностью </a:t>
            </a:r>
            <a:r>
              <a:rPr lang="ru-RU" dirty="0" err="1">
                <a:cs typeface="Arial" charset="0"/>
              </a:rPr>
              <a:t>эпителизировались</a:t>
            </a:r>
            <a:r>
              <a:rPr lang="ru-RU" dirty="0">
                <a:cs typeface="Arial" charset="0"/>
              </a:rPr>
              <a:t>.</a:t>
            </a:r>
          </a:p>
        </p:txBody>
      </p:sp>
      <p:pic>
        <p:nvPicPr>
          <p:cNvPr id="18" name="Picture 4" descr="IMG_4259"/>
          <p:cNvPicPr>
            <a:picLocks noChangeAspect="1" noChangeArrowheads="1"/>
          </p:cNvPicPr>
          <p:nvPr/>
        </p:nvPicPr>
        <p:blipFill>
          <a:blip r:embed="rId5" cstate="print"/>
          <a:srcRect l="22916" t="27338" r="34212" b="30165"/>
          <a:stretch>
            <a:fillRect/>
          </a:stretch>
        </p:blipFill>
        <p:spPr bwMode="auto">
          <a:xfrm>
            <a:off x="4902200" y="1352550"/>
            <a:ext cx="3409950" cy="2535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" name="Picture 5" descr="IMG_4262"/>
          <p:cNvPicPr>
            <a:picLocks noChangeArrowheads="1"/>
          </p:cNvPicPr>
          <p:nvPr/>
        </p:nvPicPr>
        <p:blipFill>
          <a:blip r:embed="rId6" cstate="print"/>
          <a:srcRect l="1175" t="28789" r="1779" b="17404"/>
          <a:stretch>
            <a:fillRect/>
          </a:stretch>
        </p:blipFill>
        <p:spPr bwMode="auto">
          <a:xfrm>
            <a:off x="868363" y="1352550"/>
            <a:ext cx="3411537" cy="2535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4363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V="1">
            <a:off x="-17883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-17883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4874478" y="3973002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Схема сигнальных путей, задействованных в активации тромбоцитов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9512" y="3507854"/>
            <a:ext cx="4209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Надпись, фигурирующая в одном из древнейших изображений </a:t>
            </a:r>
            <a:r>
              <a:rPr lang="ru-RU" sz="1600" dirty="0" err="1"/>
              <a:t>Уробороса</a:t>
            </a:r>
            <a:r>
              <a:rPr lang="ru-RU" sz="1600" dirty="0"/>
              <a:t>: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b="1" dirty="0"/>
              <a:t>«Все есть одно, все появляется из одного </a:t>
            </a:r>
            <a:r>
              <a:rPr lang="en-US" sz="1600" b="1" dirty="0"/>
              <a:t/>
            </a:r>
            <a:br>
              <a:rPr lang="en-US" sz="1600" b="1" dirty="0"/>
            </a:br>
            <a:r>
              <a:rPr lang="ru-RU" sz="1600" b="1" dirty="0"/>
              <a:t>и к одному стремится; и если в одном не содержится всего, то все становится ничем»</a:t>
            </a:r>
          </a:p>
        </p:txBody>
      </p:sp>
      <p:pic>
        <p:nvPicPr>
          <p:cNvPr id="42" name="Рисунок 41" descr="Уробос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347" y="483518"/>
            <a:ext cx="3355923" cy="2890234"/>
          </a:xfrm>
          <a:prstGeom prst="rect">
            <a:avLst/>
          </a:prstGeom>
        </p:spPr>
      </p:pic>
      <p:pic>
        <p:nvPicPr>
          <p:cNvPr id="43" name="Рисунок 42" descr="Схема активации тромбоцито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46486" y="319023"/>
            <a:ext cx="4108326" cy="3538228"/>
          </a:xfrm>
          <a:prstGeom prst="rect">
            <a:avLst/>
          </a:prstGeom>
        </p:spPr>
      </p:pic>
      <p:pic>
        <p:nvPicPr>
          <p:cNvPr id="44" name="Picture 2" descr="D:\_FF_ downloads\ПЛанеты\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44" y="-493998"/>
            <a:ext cx="9197244" cy="61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2174433" y="4565226"/>
            <a:ext cx="2104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Факторы роста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-47186" y="2219806"/>
            <a:ext cx="2104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Тромбоциты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19672" y="987574"/>
            <a:ext cx="2104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Цитокины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250462" y="3483041"/>
            <a:ext cx="2104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Коагулянты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771597" y="1915027"/>
            <a:ext cx="2104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solidFill>
                  <a:schemeClr val="bg1"/>
                </a:solidFill>
              </a:rPr>
              <a:t>Тромбоксан</a:t>
            </a:r>
            <a:r>
              <a:rPr lang="ru-RU" sz="1600" dirty="0">
                <a:solidFill>
                  <a:schemeClr val="bg1"/>
                </a:solidFill>
              </a:rPr>
              <a:t> А</a:t>
            </a:r>
            <a:r>
              <a:rPr lang="ru-RU" sz="1600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308304" y="877354"/>
            <a:ext cx="2104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Са</a:t>
            </a:r>
            <a:r>
              <a:rPr lang="ru-RU" sz="1600" baseline="30000" dirty="0">
                <a:solidFill>
                  <a:schemeClr val="bg1"/>
                </a:solidFill>
              </a:rPr>
              <a:t>2+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1077" y="314241"/>
            <a:ext cx="2104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АДФ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31237" y="2449220"/>
            <a:ext cx="2104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Коллаген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899389" y="2292989"/>
            <a:ext cx="2104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Тромбин</a:t>
            </a:r>
          </a:p>
        </p:txBody>
      </p:sp>
    </p:spTree>
    <p:extLst>
      <p:ext uri="{BB962C8B-B14F-4D97-AF65-F5344CB8AC3E}">
        <p14:creationId xmlns:p14="http://schemas.microsoft.com/office/powerpoint/2010/main" val="166623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19753E-6 L -0.26563 0.1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1" y="75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5.55112E-17 L 0.26163 0.1808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73" y="904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Травматология и ортопедия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2" y="1419622"/>
            <a:ext cx="3774317" cy="2664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666" y="1419622"/>
            <a:ext cx="3774318" cy="26642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Прямоугольник 22"/>
          <p:cNvSpPr/>
          <p:nvPr/>
        </p:nvSpPr>
        <p:spPr>
          <a:xfrm>
            <a:off x="-1" y="4371950"/>
            <a:ext cx="91618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500"/>
              </a:spcAft>
            </a:pPr>
            <a:r>
              <a:rPr lang="ru-RU" sz="1600" dirty="0">
                <a:solidFill>
                  <a:schemeClr val="tx1"/>
                </a:solidFill>
              </a:rPr>
              <a:t>5 процедур введения ТАП, интервал между процедурами – 7 дней. Контроль – через 3 месяца.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88547" y="771550"/>
            <a:ext cx="3759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 dirty="0"/>
              <a:t>Диагноз: </a:t>
            </a:r>
            <a:r>
              <a:rPr lang="ru-RU" dirty="0" smtClean="0"/>
              <a:t>отсекающий остеохондроз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87130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Язвенное поражение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-1" y="4371950"/>
            <a:ext cx="91618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500"/>
              </a:spcAft>
            </a:pPr>
            <a:r>
              <a:rPr lang="ru-RU" sz="1600" dirty="0">
                <a:solidFill>
                  <a:schemeClr val="tx1"/>
                </a:solidFill>
              </a:rPr>
              <a:t>Аппликация, 1 раз в 7 дней. 3 процедуры</a:t>
            </a:r>
          </a:p>
        </p:txBody>
      </p:sp>
      <p:pic>
        <p:nvPicPr>
          <p:cNvPr id="10" name="Рисунок 1" descr="Слайд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565" y="1135019"/>
            <a:ext cx="3609975" cy="2706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Рисунок 4" descr="Слайд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4900" y="1135018"/>
            <a:ext cx="3690938" cy="27066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92440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Диабетическая стопа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-1" y="4371950"/>
            <a:ext cx="91618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500"/>
              </a:spcAft>
            </a:pPr>
            <a:r>
              <a:rPr lang="ru-RU" sz="1600" dirty="0">
                <a:solidFill>
                  <a:schemeClr val="tx1"/>
                </a:solidFill>
              </a:rPr>
              <a:t>Аппликация, 1 раз в 7 дней. 3 процедуры</a:t>
            </a:r>
          </a:p>
        </p:txBody>
      </p:sp>
      <p:pic>
        <p:nvPicPr>
          <p:cNvPr id="12" name="Рисунок 1" descr="Слайд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1131590"/>
            <a:ext cx="3755957" cy="2892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Рисунок 4" descr="Слайд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1131590"/>
            <a:ext cx="2160240" cy="28904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98552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Трофическая язва </a:t>
            </a:r>
          </a:p>
        </p:txBody>
      </p:sp>
      <p:pic>
        <p:nvPicPr>
          <p:cNvPr id="10" name="Рисунок 9" descr="IMG_3577.JPG"/>
          <p:cNvPicPr>
            <a:picLocks noChangeAspect="1"/>
          </p:cNvPicPr>
          <p:nvPr/>
        </p:nvPicPr>
        <p:blipFill rotWithShape="1">
          <a:blip r:embed="rId5" cstate="print"/>
          <a:srcRect l="2277" t="21891" r="2069" b="3163"/>
          <a:stretch/>
        </p:blipFill>
        <p:spPr>
          <a:xfrm>
            <a:off x="1614705" y="790834"/>
            <a:ext cx="5944336" cy="33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-1" y="4371950"/>
            <a:ext cx="91618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ъект 3"/>
          <p:cNvSpPr txBox="1">
            <a:spLocks/>
          </p:cNvSpPr>
          <p:nvPr/>
        </p:nvSpPr>
        <p:spPr>
          <a:xfrm>
            <a:off x="2123729" y="4451578"/>
            <a:ext cx="2016346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До</a:t>
            </a:r>
          </a:p>
        </p:txBody>
      </p:sp>
      <p:sp>
        <p:nvSpPr>
          <p:cNvPr id="16" name="Объект 3"/>
          <p:cNvSpPr txBox="1">
            <a:spLocks/>
          </p:cNvSpPr>
          <p:nvPr/>
        </p:nvSpPr>
        <p:spPr>
          <a:xfrm>
            <a:off x="5004048" y="4451578"/>
            <a:ext cx="2016346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39633824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Свищевое </a:t>
            </a:r>
            <a:r>
              <a:rPr lang="ru-RU" b="1" dirty="0"/>
              <a:t>поражение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-1" y="4371950"/>
            <a:ext cx="91618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500"/>
              </a:spcAft>
            </a:pPr>
            <a:r>
              <a:rPr lang="ru-RU" sz="1600" dirty="0">
                <a:solidFill>
                  <a:schemeClr val="tx1"/>
                </a:solidFill>
              </a:rPr>
              <a:t>Аппликация, 1 раз в 7 дней. 4 процедуры</a:t>
            </a:r>
          </a:p>
        </p:txBody>
      </p:sp>
      <p:pic>
        <p:nvPicPr>
          <p:cNvPr id="12" name="Рисунок 1" descr="Слайд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1340169"/>
            <a:ext cx="3168650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Рисунок 4" descr="Слайд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513" y="1340168"/>
            <a:ext cx="3781425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85052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76076" y="2428815"/>
            <a:ext cx="80097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Etelka Light Pro" pitchFamily="50" charset="0"/>
              </a:rPr>
              <a:t>Руководство пользователя</a:t>
            </a:r>
          </a:p>
        </p:txBody>
      </p:sp>
      <p:pic>
        <p:nvPicPr>
          <p:cNvPr id="19" name="Picture 2" descr="G:\Шоп\Работы\PLS\0003 Plasmolifting\160210 Презентация\_assets\Лого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109" y="1620654"/>
            <a:ext cx="2459782" cy="45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9144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MG_8934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57" y="4899"/>
            <a:ext cx="9142699" cy="5143500"/>
          </a:xfrm>
          <a:prstGeom prst="rect">
            <a:avLst/>
          </a:prstGeom>
          <a:ln w="3175">
            <a:solidFill>
              <a:schemeClr val="tx1"/>
            </a:solidFill>
            <a:miter lim="400000"/>
          </a:ln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2009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MG_8957.jpg"/>
          <p:cNvPicPr/>
          <p:nvPr/>
        </p:nvPicPr>
        <p:blipFill>
          <a:blip r:embed="rId3" cstate="print">
            <a:extLst/>
          </a:blip>
          <a:srcRect l="4157"/>
          <a:stretch>
            <a:fillRect/>
          </a:stretch>
        </p:blipFill>
        <p:spPr>
          <a:xfrm>
            <a:off x="-6338" y="1608"/>
            <a:ext cx="9145791" cy="5145183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5368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76076" y="2067694"/>
            <a:ext cx="80097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Etelka Light Pro" pitchFamily="50" charset="0"/>
              </a:rPr>
              <a:t>Сбор анамнеза </a:t>
            </a:r>
            <a:br>
              <a:rPr lang="ru-RU" sz="3200" dirty="0">
                <a:latin typeface="Etelka Light Pro" pitchFamily="50" charset="0"/>
              </a:rPr>
            </a:br>
            <a:r>
              <a:rPr lang="ru-RU" sz="3200" dirty="0">
                <a:latin typeface="Etelka Light Pro" pitchFamily="50" charset="0"/>
              </a:rPr>
              <a:t>и составление плана процедуры</a:t>
            </a:r>
          </a:p>
        </p:txBody>
      </p:sp>
      <p:sp>
        <p:nvSpPr>
          <p:cNvPr id="33" name="Прямоугольник 32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7939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_MG_9125.jpg"/>
          <p:cNvPicPr/>
          <p:nvPr/>
        </p:nvPicPr>
        <p:blipFill>
          <a:blip r:embed="rId3" cstate="print">
            <a:extLst/>
          </a:blip>
          <a:srcRect l="285" r="30026" b="29009"/>
          <a:stretch>
            <a:fillRect/>
          </a:stretch>
        </p:blipFill>
        <p:spPr>
          <a:xfrm>
            <a:off x="971601" y="843557"/>
            <a:ext cx="3096343" cy="40021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_MG_9115.jpg"/>
          <p:cNvPicPr/>
          <p:nvPr/>
        </p:nvPicPr>
        <p:blipFill>
          <a:blip r:embed="rId4" cstate="print">
            <a:extLst/>
          </a:blip>
          <a:srcRect l="16867" t="5654" r="20494" b="47395"/>
          <a:stretch>
            <a:fillRect/>
          </a:stretch>
        </p:blipFill>
        <p:spPr>
          <a:xfrm>
            <a:off x="4355976" y="843558"/>
            <a:ext cx="3897194" cy="40021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987824" y="1923678"/>
            <a:ext cx="648072" cy="2880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84168" y="2283718"/>
            <a:ext cx="1080120" cy="2880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388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35576"/>
            <a:ext cx="6367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Роль тромбоцитов</a:t>
            </a:r>
          </a:p>
        </p:txBody>
      </p:sp>
      <p:sp>
        <p:nvSpPr>
          <p:cNvPr id="11" name="Объект 3"/>
          <p:cNvSpPr>
            <a:spLocks noGrp="1"/>
          </p:cNvSpPr>
          <p:nvPr>
            <p:ph idx="1"/>
          </p:nvPr>
        </p:nvSpPr>
        <p:spPr>
          <a:xfrm>
            <a:off x="539552" y="1635646"/>
            <a:ext cx="4712709" cy="2736304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Результаты попыток выделить какие-либо звенья клеточных и других реакций спорны и не имеют подтверждения на практическом уровне. </a:t>
            </a: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Весь спектр благоприятных и имеющих клиническую значимость свойств плазмы сохраняется при применении </a:t>
            </a:r>
            <a:r>
              <a:rPr lang="ru-RU" sz="1600" b="1" dirty="0"/>
              <a:t>любых ее препаратов</a:t>
            </a:r>
            <a:r>
              <a:rPr lang="ru-RU" sz="1600" dirty="0"/>
              <a:t>, полученных с помощью самых различных систем: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566852" y="1635646"/>
            <a:ext cx="21602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/>
              <a:t>PRF</a:t>
            </a:r>
            <a:r>
              <a:rPr lang="en-US" sz="1600" dirty="0"/>
              <a:t>[12]</a:t>
            </a:r>
            <a:endParaRPr lang="ru-RU" sz="16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/>
              <a:t> PRGF </a:t>
            </a:r>
            <a:r>
              <a:rPr lang="en-US" sz="1600" dirty="0"/>
              <a:t>[13-14]</a:t>
            </a:r>
            <a:endParaRPr lang="ru-RU" sz="16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/>
              <a:t> A-PRF</a:t>
            </a:r>
            <a:r>
              <a:rPr lang="en-US" sz="1600" dirty="0"/>
              <a:t> [15]</a:t>
            </a:r>
            <a:endParaRPr lang="ru-RU" sz="16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/>
              <a:t> </a:t>
            </a:r>
            <a:r>
              <a:rPr lang="en-US" sz="1600" dirty="0"/>
              <a:t>L-PRF[16] </a:t>
            </a:r>
            <a:endParaRPr lang="ru-RU" sz="16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/>
              <a:t>L-PRP [17]</a:t>
            </a:r>
            <a:endParaRPr lang="ru-RU" sz="16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/>
              <a:t>PRP[18].  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5724128" y="1635646"/>
            <a:ext cx="0" cy="244827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6608822" y="1779662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6608822" y="2154104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6608822" y="2528546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6608822" y="2902988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6608822" y="3277430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6608822" y="3651870"/>
            <a:ext cx="165388" cy="165388"/>
          </a:xfrm>
          <a:prstGeom prst="round2DiagRect">
            <a:avLst>
              <a:gd name="adj1" fmla="val 42584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5587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MG_9115.jpg"/>
          <p:cNvPicPr/>
          <p:nvPr/>
        </p:nvPicPr>
        <p:blipFill>
          <a:blip r:embed="rId3" cstate="print">
            <a:extLst/>
          </a:blip>
          <a:srcRect t="5956" r="5071" b="54351"/>
          <a:stretch>
            <a:fillRect/>
          </a:stretch>
        </p:blipFill>
        <p:spPr>
          <a:xfrm>
            <a:off x="-23340" y="-21864"/>
            <a:ext cx="9190680" cy="5187170"/>
          </a:xfrm>
          <a:prstGeom prst="rect">
            <a:avLst/>
          </a:prstGeom>
          <a:ln w="3175" cap="flat">
            <a:solidFill>
              <a:srgbClr val="000000"/>
            </a:solidFill>
            <a:miter lim="400000"/>
          </a:ln>
          <a:effectLst/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Shape 483"/>
          <p:cNvSpPr/>
          <p:nvPr/>
        </p:nvSpPr>
        <p:spPr>
          <a:xfrm rot="10800000">
            <a:off x="4387564" y="1858286"/>
            <a:ext cx="596546" cy="160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79" extrusionOk="0">
                <a:moveTo>
                  <a:pt x="0" y="18717"/>
                </a:moveTo>
                <a:cubicBezTo>
                  <a:pt x="3633" y="21600"/>
                  <a:pt x="7427" y="21600"/>
                  <a:pt x="11059" y="18717"/>
                </a:cubicBezTo>
                <a:cubicBezTo>
                  <a:pt x="15018" y="15575"/>
                  <a:pt x="18652" y="9121"/>
                  <a:pt x="21600" y="0"/>
                </a:cubicBezTo>
              </a:path>
            </a:pathLst>
          </a:custGeom>
          <a:noFill/>
          <a:ln w="25400" cap="flat">
            <a:solidFill>
              <a:srgbClr val="000000"/>
            </a:solidFill>
            <a:custDash>
              <a:ds d="200000" sp="200000"/>
            </a:custDash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000"/>
            </a:pPr>
            <a:endParaRPr/>
          </a:p>
        </p:txBody>
      </p:sp>
      <p:sp>
        <p:nvSpPr>
          <p:cNvPr id="6" name="Shape 484"/>
          <p:cNvSpPr/>
          <p:nvPr/>
        </p:nvSpPr>
        <p:spPr>
          <a:xfrm>
            <a:off x="3941301" y="2496702"/>
            <a:ext cx="863810" cy="537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24" h="20585" extrusionOk="0">
                <a:moveTo>
                  <a:pt x="19265" y="7062"/>
                </a:moveTo>
                <a:cubicBezTo>
                  <a:pt x="21116" y="9088"/>
                  <a:pt x="18738" y="12361"/>
                  <a:pt x="16198" y="14910"/>
                </a:cubicBezTo>
                <a:cubicBezTo>
                  <a:pt x="14769" y="16343"/>
                  <a:pt x="13847" y="18735"/>
                  <a:pt x="12295" y="19869"/>
                </a:cubicBezTo>
                <a:cubicBezTo>
                  <a:pt x="10165" y="21424"/>
                  <a:pt x="7664" y="20305"/>
                  <a:pt x="5894" y="17852"/>
                </a:cubicBezTo>
                <a:cubicBezTo>
                  <a:pt x="3776" y="14917"/>
                  <a:pt x="2937" y="10607"/>
                  <a:pt x="1310" y="7062"/>
                </a:cubicBezTo>
                <a:cubicBezTo>
                  <a:pt x="434" y="5154"/>
                  <a:pt x="-484" y="3007"/>
                  <a:pt x="292" y="1259"/>
                </a:cubicBezTo>
                <a:cubicBezTo>
                  <a:pt x="913" y="-138"/>
                  <a:pt x="2157" y="-176"/>
                  <a:pt x="3325" y="209"/>
                </a:cubicBezTo>
                <a:cubicBezTo>
                  <a:pt x="5166" y="817"/>
                  <a:pt x="6782" y="2120"/>
                  <a:pt x="8388" y="3626"/>
                </a:cubicBezTo>
                <a:cubicBezTo>
                  <a:pt x="9594" y="4758"/>
                  <a:pt x="10776" y="5973"/>
                  <a:pt x="12103" y="6755"/>
                </a:cubicBezTo>
                <a:cubicBezTo>
                  <a:pt x="13449" y="7549"/>
                  <a:pt x="14971" y="7907"/>
                  <a:pt x="16387" y="7321"/>
                </a:cubicBezTo>
                <a:cubicBezTo>
                  <a:pt x="17381" y="6910"/>
                  <a:pt x="18432" y="6150"/>
                  <a:pt x="19265" y="7062"/>
                </a:cubicBezTo>
                <a:close/>
              </a:path>
            </a:pathLst>
          </a:custGeom>
          <a:noFill/>
          <a:ln w="25400" cap="flat">
            <a:solidFill>
              <a:srgbClr val="000000"/>
            </a:solidFill>
            <a:prstDash val="sysDot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000"/>
            </a:pPr>
            <a:endParaRPr/>
          </a:p>
        </p:txBody>
      </p:sp>
      <p:sp>
        <p:nvSpPr>
          <p:cNvPr id="7" name="Shape 485"/>
          <p:cNvSpPr/>
          <p:nvPr/>
        </p:nvSpPr>
        <p:spPr>
          <a:xfrm>
            <a:off x="4532733" y="3046062"/>
            <a:ext cx="587879" cy="5131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480" h="18126" extrusionOk="0">
                <a:moveTo>
                  <a:pt x="14830" y="140"/>
                </a:moveTo>
                <a:cubicBezTo>
                  <a:pt x="18911" y="1515"/>
                  <a:pt x="14649" y="7240"/>
                  <a:pt x="10381" y="11581"/>
                </a:cubicBezTo>
                <a:cubicBezTo>
                  <a:pt x="6825" y="15198"/>
                  <a:pt x="3251" y="20685"/>
                  <a:pt x="771" y="16783"/>
                </a:cubicBezTo>
                <a:cubicBezTo>
                  <a:pt x="-2689" y="11339"/>
                  <a:pt x="6443" y="10736"/>
                  <a:pt x="9334" y="6859"/>
                </a:cubicBezTo>
                <a:cubicBezTo>
                  <a:pt x="11274" y="4256"/>
                  <a:pt x="11700" y="-915"/>
                  <a:pt x="14830" y="140"/>
                </a:cubicBezTo>
                <a:close/>
              </a:path>
            </a:pathLst>
          </a:custGeom>
          <a:noFill/>
          <a:ln w="25400" cap="flat">
            <a:solidFill>
              <a:srgbClr val="000000"/>
            </a:solidFill>
            <a:prstDash val="sysDot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000"/>
            </a:pPr>
            <a:endParaRPr/>
          </a:p>
        </p:txBody>
      </p:sp>
      <p:sp>
        <p:nvSpPr>
          <p:cNvPr id="8" name="Shape 486"/>
          <p:cNvSpPr/>
          <p:nvPr/>
        </p:nvSpPr>
        <p:spPr>
          <a:xfrm>
            <a:off x="4293913" y="3581248"/>
            <a:ext cx="882469" cy="519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88" h="19336" extrusionOk="0">
                <a:moveTo>
                  <a:pt x="15420" y="570"/>
                </a:moveTo>
                <a:cubicBezTo>
                  <a:pt x="16476" y="1238"/>
                  <a:pt x="17303" y="2523"/>
                  <a:pt x="18154" y="3612"/>
                </a:cubicBezTo>
                <a:cubicBezTo>
                  <a:pt x="18633" y="4224"/>
                  <a:pt x="19146" y="4854"/>
                  <a:pt x="19248" y="5806"/>
                </a:cubicBezTo>
                <a:cubicBezTo>
                  <a:pt x="19807" y="11016"/>
                  <a:pt x="14284" y="8383"/>
                  <a:pt x="13504" y="11721"/>
                </a:cubicBezTo>
                <a:cubicBezTo>
                  <a:pt x="13060" y="13620"/>
                  <a:pt x="14298" y="15551"/>
                  <a:pt x="13874" y="17455"/>
                </a:cubicBezTo>
                <a:cubicBezTo>
                  <a:pt x="13117" y="20866"/>
                  <a:pt x="10193" y="18916"/>
                  <a:pt x="7633" y="17235"/>
                </a:cubicBezTo>
                <a:cubicBezTo>
                  <a:pt x="7249" y="16983"/>
                  <a:pt x="6849" y="16789"/>
                  <a:pt x="6454" y="16574"/>
                </a:cubicBezTo>
                <a:cubicBezTo>
                  <a:pt x="5905" y="16273"/>
                  <a:pt x="5366" y="15928"/>
                  <a:pt x="4807" y="15676"/>
                </a:cubicBezTo>
                <a:cubicBezTo>
                  <a:pt x="3301" y="14997"/>
                  <a:pt x="1559" y="14853"/>
                  <a:pt x="633" y="12890"/>
                </a:cubicBezTo>
                <a:cubicBezTo>
                  <a:pt x="-1793" y="7744"/>
                  <a:pt x="3136" y="2839"/>
                  <a:pt x="8942" y="1152"/>
                </a:cubicBezTo>
                <a:cubicBezTo>
                  <a:pt x="11120" y="519"/>
                  <a:pt x="13360" y="-734"/>
                  <a:pt x="15420" y="570"/>
                </a:cubicBezTo>
                <a:close/>
              </a:path>
            </a:pathLst>
          </a:custGeom>
          <a:noFill/>
          <a:ln w="25400" cap="flat">
            <a:solidFill>
              <a:srgbClr val="000000"/>
            </a:solidFill>
            <a:prstDash val="sysDot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000"/>
            </a:pPr>
            <a:endParaRPr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427984" y="1995686"/>
            <a:ext cx="1584176" cy="576064"/>
          </a:xfrm>
          <a:prstGeom prst="roundRect">
            <a:avLst>
              <a:gd name="adj" fmla="val 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3887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ixabay.com/static/uploads/photo/2013/01/18/06/53/blood-75301_960_720.jpg"/>
          <p:cNvSpPr>
            <a:spLocks noChangeAspect="1" noChangeArrowheads="1"/>
          </p:cNvSpPr>
          <p:nvPr/>
        </p:nvSpPr>
        <p:spPr bwMode="auto">
          <a:xfrm>
            <a:off x="155577" y="-2286000"/>
            <a:ext cx="6353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Шоп\Работы\PLS\0003 Plasmolifting\0014 БУКЛЕТ дистрибьюторам\Буклет Дистрибьютор 2015\_links\Нкоробка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307" y="411627"/>
            <a:ext cx="4264944" cy="324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72319" y="3656225"/>
            <a:ext cx="80097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Etelka Light Pro" pitchFamily="50" charset="0"/>
              </a:rPr>
              <a:t>Забор крови</a:t>
            </a:r>
          </a:p>
        </p:txBody>
      </p:sp>
    </p:spTree>
    <p:extLst>
      <p:ext uri="{BB962C8B-B14F-4D97-AF65-F5344CB8AC3E}">
        <p14:creationId xmlns:p14="http://schemas.microsoft.com/office/powerpoint/2010/main" val="17722167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MG_895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7811" y="0"/>
            <a:ext cx="9143294" cy="5143500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3887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50095" y="1419622"/>
            <a:ext cx="4242386" cy="260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500"/>
              </a:spcAft>
            </a:pPr>
            <a:r>
              <a:rPr lang="ru-RU" sz="1600" dirty="0"/>
              <a:t>Игла-бабочка с держателем (опционально)</a:t>
            </a:r>
          </a:p>
          <a:p>
            <a:pPr>
              <a:spcAft>
                <a:spcPts val="2500"/>
              </a:spcAft>
            </a:pPr>
            <a:r>
              <a:rPr lang="ru-RU" sz="1600" dirty="0"/>
              <a:t>Жгут</a:t>
            </a:r>
          </a:p>
          <a:p>
            <a:pPr>
              <a:spcAft>
                <a:spcPts val="2500"/>
              </a:spcAft>
            </a:pPr>
            <a:r>
              <a:rPr lang="ru-RU" sz="1600" dirty="0"/>
              <a:t>Спиртовые салфетки</a:t>
            </a:r>
          </a:p>
          <a:p>
            <a:pPr>
              <a:spcAft>
                <a:spcPts val="2500"/>
              </a:spcAft>
            </a:pPr>
            <a:r>
              <a:rPr lang="ru-RU" sz="1600" dirty="0"/>
              <a:t>Специализированные пробирки </a:t>
            </a:r>
            <a:r>
              <a:rPr lang="ru-RU" sz="1600" dirty="0" err="1"/>
              <a:t>Plasmolifting</a:t>
            </a:r>
            <a:r>
              <a:rPr lang="ru-RU" sz="1600" dirty="0"/>
              <a:t>™</a:t>
            </a:r>
          </a:p>
          <a:p>
            <a:pPr>
              <a:spcAft>
                <a:spcPts val="2500"/>
              </a:spcAft>
            </a:pPr>
            <a:r>
              <a:rPr lang="ru-RU" sz="1600" dirty="0" err="1"/>
              <a:t>Когезивный</a:t>
            </a:r>
            <a:r>
              <a:rPr lang="ru-RU" sz="1600" dirty="0"/>
              <a:t> бинт</a:t>
            </a: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175750" y="1419622"/>
            <a:ext cx="299130" cy="299130"/>
          </a:xfrm>
          <a:prstGeom prst="round2DiagRect">
            <a:avLst>
              <a:gd name="adj1" fmla="val 33031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4175750" y="2004148"/>
            <a:ext cx="299130" cy="296168"/>
          </a:xfrm>
          <a:prstGeom prst="round2DiagRect">
            <a:avLst>
              <a:gd name="adj1" fmla="val 33031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175750" y="2574459"/>
            <a:ext cx="299130" cy="296168"/>
          </a:xfrm>
          <a:prstGeom prst="round2DiagRect">
            <a:avLst>
              <a:gd name="adj1" fmla="val 33031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4175750" y="3140700"/>
            <a:ext cx="299130" cy="296168"/>
          </a:xfrm>
          <a:prstGeom prst="round2DiagRect">
            <a:avLst>
              <a:gd name="adj1" fmla="val 33031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175750" y="3679250"/>
            <a:ext cx="299130" cy="296168"/>
          </a:xfrm>
          <a:prstGeom prst="round2DiagRect">
            <a:avLst>
              <a:gd name="adj1" fmla="val 33031"/>
              <a:gd name="adj2" fmla="val 0"/>
            </a:avLst>
          </a:prstGeom>
          <a:solidFill>
            <a:schemeClr val="bg1"/>
          </a:solidFill>
          <a:ln>
            <a:solidFill>
              <a:srgbClr val="62A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6" name="Picture 3" descr="C:\Проекты\0003 Plasmolifting\0008 НОВАЯ КОРОБКА\007 Макет 3д\Нкоробк,ЛЕГКА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1265343"/>
            <a:ext cx="4421978" cy="379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Documents and Settings\Denis\Desktop\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5380" y="1491630"/>
            <a:ext cx="588962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5608" y="2031193"/>
            <a:ext cx="588506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5608" y="2543581"/>
            <a:ext cx="588506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5733" y="3088663"/>
            <a:ext cx="588506" cy="61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Прямоугольник 30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Оснащение</a:t>
            </a:r>
          </a:p>
        </p:txBody>
      </p:sp>
    </p:spTree>
    <p:extLst>
      <p:ext uri="{BB962C8B-B14F-4D97-AF65-F5344CB8AC3E}">
        <p14:creationId xmlns:p14="http://schemas.microsoft.com/office/powerpoint/2010/main" val="4568393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_MG_9151.jpg"/>
          <p:cNvPicPr/>
          <p:nvPr/>
        </p:nvPicPr>
        <p:blipFill>
          <a:blip r:embed="rId3" cstate="print">
            <a:extLst/>
          </a:blip>
          <a:srcRect t="2845" b="2845"/>
          <a:stretch>
            <a:fillRect/>
          </a:stretch>
        </p:blipFill>
        <p:spPr>
          <a:xfrm>
            <a:off x="4694" y="6575"/>
            <a:ext cx="9145505" cy="5141410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3887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MG_9150.jpg"/>
          <p:cNvPicPr/>
          <p:nvPr/>
        </p:nvPicPr>
        <p:blipFill>
          <a:blip r:embed="rId3" cstate="print">
            <a:extLst/>
          </a:blip>
          <a:srcRect t="3093" b="3093"/>
          <a:stretch>
            <a:fillRect/>
          </a:stretch>
        </p:blipFill>
        <p:spPr>
          <a:xfrm>
            <a:off x="-7259" y="3654"/>
            <a:ext cx="9142189" cy="5141094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3887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MG_9146.jpg"/>
          <p:cNvPicPr/>
          <p:nvPr/>
        </p:nvPicPr>
        <p:blipFill>
          <a:blip r:embed="rId3" cstate="print">
            <a:extLst/>
          </a:blip>
          <a:srcRect b="6447"/>
          <a:stretch>
            <a:fillRect/>
          </a:stretch>
        </p:blipFill>
        <p:spPr>
          <a:xfrm>
            <a:off x="-9087" y="0"/>
            <a:ext cx="9162174" cy="5143500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3887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MG_9156.jpg"/>
          <p:cNvPicPr/>
          <p:nvPr/>
        </p:nvPicPr>
        <p:blipFill>
          <a:blip r:embed="rId3" cstate="print">
            <a:extLst/>
          </a:blip>
          <a:srcRect l="26228" t="19816" b="10848"/>
          <a:stretch>
            <a:fillRect/>
          </a:stretch>
        </p:blipFill>
        <p:spPr>
          <a:xfrm>
            <a:off x="-6424" y="7940"/>
            <a:ext cx="9145962" cy="5142318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3887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2319" y="3656225"/>
            <a:ext cx="80097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Etelka Light Pro" pitchFamily="50" charset="0"/>
              </a:rPr>
              <a:t>Центрифугирование</a:t>
            </a:r>
          </a:p>
        </p:txBody>
      </p:sp>
      <p:pic>
        <p:nvPicPr>
          <p:cNvPr id="8" name="Picture 2" descr="G:\Шоп\Работы\PLS\0003 Plasmolifting\0014 БУКЛЕТ дистрибьюторам\Буклет Дистрибьютор 2015\_links\EBA 2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207953"/>
            <a:ext cx="1591272" cy="214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3887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3.jpeg"/>
          <p:cNvPicPr/>
          <p:nvPr/>
        </p:nvPicPr>
        <p:blipFill>
          <a:blip r:embed="rId3" cstate="print">
            <a:extLst/>
          </a:blip>
          <a:srcRect l="382" t="1096" r="382" b="7565"/>
          <a:stretch>
            <a:fillRect/>
          </a:stretch>
        </p:blipFill>
        <p:spPr>
          <a:xfrm>
            <a:off x="-6141" y="3674"/>
            <a:ext cx="9156306" cy="515352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388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35576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чем заключается терапия </a:t>
            </a:r>
            <a:r>
              <a:rPr lang="ru-RU" b="1" dirty="0" err="1"/>
              <a:t>тромбоцитарной</a:t>
            </a:r>
            <a:r>
              <a:rPr lang="ru-RU" b="1" dirty="0"/>
              <a:t> </a:t>
            </a:r>
            <a:r>
              <a:rPr lang="en-US" b="1" dirty="0"/>
              <a:t/>
            </a:r>
            <a:br>
              <a:rPr lang="en-US" b="1" dirty="0"/>
            </a:br>
            <a:r>
              <a:rPr lang="ru-RU" b="1" dirty="0" err="1"/>
              <a:t>аутологичной</a:t>
            </a:r>
            <a:r>
              <a:rPr lang="ru-RU" b="1" dirty="0"/>
              <a:t> плазмой? </a:t>
            </a:r>
          </a:p>
        </p:txBody>
      </p:sp>
      <p:sp>
        <p:nvSpPr>
          <p:cNvPr id="10" name="Объект 3"/>
          <p:cNvSpPr>
            <a:spLocks noGrp="1"/>
          </p:cNvSpPr>
          <p:nvPr>
            <p:ph idx="1"/>
          </p:nvPr>
        </p:nvSpPr>
        <p:spPr>
          <a:xfrm>
            <a:off x="1907704" y="1563638"/>
            <a:ext cx="6548007" cy="295232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Терапия ТАП предполагает введение </a:t>
            </a:r>
            <a:r>
              <a:rPr lang="ru-RU" sz="1600" dirty="0" err="1"/>
              <a:t>нативной</a:t>
            </a:r>
            <a:r>
              <a:rPr lang="ru-RU" sz="1600" dirty="0"/>
              <a:t> </a:t>
            </a:r>
            <a:r>
              <a:rPr lang="ru-RU" sz="1600" dirty="0" err="1"/>
              <a:t>тромбоцитосодержащей</a:t>
            </a:r>
            <a:r>
              <a:rPr lang="ru-RU" sz="1600" dirty="0"/>
              <a:t> плазмы в ткани. Введение плазмы осуществляется, как правило, </a:t>
            </a:r>
            <a:br>
              <a:rPr lang="ru-RU" sz="1600" dirty="0"/>
            </a:br>
            <a:r>
              <a:rPr lang="ru-RU" sz="1600" dirty="0"/>
              <a:t>в инъекционной форме. Терапия проводится с целью достижения лечебного эффекта (инициация процессов регенерации, купирование спазма [19,20], обеспечение болеутоляющего,  </a:t>
            </a:r>
            <a:r>
              <a:rPr lang="ru-RU" sz="1600" dirty="0" err="1"/>
              <a:t>противо</a:t>
            </a:r>
            <a:r>
              <a:rPr lang="ru-RU" sz="1600" dirty="0"/>
              <a:t> – </a:t>
            </a:r>
            <a:br>
              <a:rPr lang="ru-RU" sz="1600" dirty="0"/>
            </a:br>
            <a:r>
              <a:rPr lang="ru-RU" sz="1600" dirty="0"/>
              <a:t>и </a:t>
            </a:r>
            <a:r>
              <a:rPr lang="ru-RU" sz="1600" dirty="0" err="1"/>
              <a:t>провоспалительного</a:t>
            </a:r>
            <a:r>
              <a:rPr lang="ru-RU" sz="1600" dirty="0"/>
              <a:t>, антибактериального действия, </a:t>
            </a:r>
            <a:br>
              <a:rPr lang="ru-RU" sz="1600" dirty="0"/>
            </a:br>
            <a:r>
              <a:rPr lang="ru-RU" sz="1600" dirty="0"/>
              <a:t>выполнение функции протеза и т.д.) [21]. </a:t>
            </a:r>
          </a:p>
          <a:p>
            <a:pPr marL="0" indent="0" algn="just"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1600" dirty="0"/>
              <a:t>Кроме того, я считаю, что при введении плазмы мы стимулируем развитие естественных патофизиологических реакций, характерных </a:t>
            </a:r>
            <a:br>
              <a:rPr lang="ru-RU" sz="1600" dirty="0"/>
            </a:br>
            <a:r>
              <a:rPr lang="ru-RU" sz="1600" dirty="0"/>
              <a:t>для процесса образования синяка [22]. </a:t>
            </a:r>
          </a:p>
          <a:p>
            <a:pPr marL="0" indent="0">
              <a:spcBef>
                <a:spcPts val="0"/>
              </a:spcBef>
              <a:spcAft>
                <a:spcPts val="1500"/>
              </a:spcAft>
              <a:buNone/>
            </a:pP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94891"/>
            <a:ext cx="648072" cy="557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2421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4.jpeg"/>
          <p:cNvPicPr/>
          <p:nvPr/>
        </p:nvPicPr>
        <p:blipFill>
          <a:blip r:embed="rId3" cstate="print">
            <a:extLst/>
          </a:blip>
          <a:srcRect t="10742" b="3989"/>
          <a:stretch>
            <a:fillRect/>
          </a:stretch>
        </p:blipFill>
        <p:spPr>
          <a:xfrm>
            <a:off x="1249" y="2227"/>
            <a:ext cx="9141617" cy="514209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7977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6.jpeg"/>
          <p:cNvPicPr/>
          <p:nvPr/>
        </p:nvPicPr>
        <p:blipFill>
          <a:blip r:embed="rId3" cstate="print">
            <a:extLst/>
          </a:blip>
          <a:srcRect b="14277"/>
          <a:stretch>
            <a:fillRect/>
          </a:stretch>
        </p:blipFill>
        <p:spPr>
          <a:xfrm>
            <a:off x="1726" y="2576"/>
            <a:ext cx="9140563" cy="5138319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7977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7.jpeg"/>
          <p:cNvPicPr/>
          <p:nvPr/>
        </p:nvPicPr>
        <p:blipFill>
          <a:blip r:embed="rId3" cstate="print">
            <a:extLst/>
          </a:blip>
          <a:srcRect t="14854"/>
          <a:stretch>
            <a:fillRect/>
          </a:stretch>
        </p:blipFill>
        <p:spPr>
          <a:xfrm>
            <a:off x="-3699" y="-7410"/>
            <a:ext cx="9151380" cy="5147605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7977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C:\Проекты\0001 Презентации\Материалы\Фоны большой презентации\Шприц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89628" y="361834"/>
            <a:ext cx="76474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2319" y="2931790"/>
            <a:ext cx="80097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Etelka Light Pro" pitchFamily="50" charset="0"/>
              </a:rPr>
              <a:t>Введение в ткани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7977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2.jpeg"/>
          <p:cNvPicPr/>
          <p:nvPr/>
        </p:nvPicPr>
        <p:blipFill>
          <a:blip r:embed="rId3" cstate="print">
            <a:extLst/>
          </a:blip>
          <a:srcRect b="15641"/>
          <a:stretch>
            <a:fillRect/>
          </a:stretch>
        </p:blipFill>
        <p:spPr>
          <a:xfrm>
            <a:off x="-22078" y="2449"/>
            <a:ext cx="9188229" cy="5143514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220072" y="2499742"/>
            <a:ext cx="1008112" cy="7920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79774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5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79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5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79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5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" y="0"/>
            <a:ext cx="9144001" cy="51435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89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Справочные ссылки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793030"/>
            <a:ext cx="849222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1200" dirty="0"/>
              <a:t>https://ru.wikipedia.org/wiki/</a:t>
            </a:r>
            <a:r>
              <a:rPr lang="ru-RU" sz="1200" dirty="0"/>
              <a:t>Кровь</a:t>
            </a:r>
          </a:p>
          <a:p>
            <a:pPr marL="342900" indent="-342900" algn="just">
              <a:buAutoNum type="arabicPeriod"/>
            </a:pPr>
            <a:r>
              <a:rPr lang="en-US" sz="1200" dirty="0"/>
              <a:t>Http://www.ncbi.nlm.nih.gov/mesh/68010949</a:t>
            </a:r>
            <a:endParaRPr lang="ru-RU" sz="1200" dirty="0"/>
          </a:p>
          <a:p>
            <a:pPr marL="342900" indent="-342900" algn="just">
              <a:buAutoNum type="arabicPeriod"/>
            </a:pPr>
            <a:r>
              <a:rPr lang="en-US" sz="1200" dirty="0"/>
              <a:t>http://</a:t>
            </a:r>
            <a:r>
              <a:rPr lang="ru-RU" sz="1200" dirty="0" err="1"/>
              <a:t>бмэ.орг</a:t>
            </a:r>
            <a:r>
              <a:rPr lang="ru-RU" sz="1200" dirty="0"/>
              <a:t>/</a:t>
            </a:r>
            <a:r>
              <a:rPr lang="en-US" sz="1200" dirty="0" err="1"/>
              <a:t>index.php</a:t>
            </a:r>
            <a:r>
              <a:rPr lang="en-US" sz="1200" dirty="0"/>
              <a:t>/%D0%9A%D0%A0%D0%9E%D0%92%D0%AC</a:t>
            </a:r>
          </a:p>
          <a:p>
            <a:pPr marL="342900" indent="-342900" algn="just">
              <a:buAutoNum type="arabicPeriod"/>
            </a:pPr>
            <a:r>
              <a:rPr lang="en-US" sz="1200" u="sng" dirty="0"/>
              <a:t>http://www.ncbi.nlm.nih.gov/pubmed/25345340</a:t>
            </a:r>
          </a:p>
          <a:p>
            <a:pPr marL="342900" indent="-342900" algn="just">
              <a:buAutoNum type="arabicPeriod"/>
            </a:pPr>
            <a:r>
              <a:rPr lang="en-US" sz="1200" u="sng" dirty="0"/>
              <a:t>http://www.ncbi.nlm.nih.gov/pubmed/23442413</a:t>
            </a:r>
            <a:endParaRPr lang="en-US" sz="1200" dirty="0"/>
          </a:p>
          <a:p>
            <a:pPr marL="342900" indent="-342900" algn="just">
              <a:buAutoNum type="arabicPeriod"/>
            </a:pPr>
            <a:r>
              <a:rPr lang="fr-FR" sz="1200" u="sng" dirty="0"/>
              <a:t>http://journals.plos.org/plosone/article?id=10.1371/journal.pone.0107813</a:t>
            </a:r>
          </a:p>
          <a:p>
            <a:pPr marL="342900" indent="-342900" algn="just">
              <a:buAutoNum type="arabicPeriod"/>
            </a:pPr>
            <a:r>
              <a:rPr lang="it-IT" sz="1200" u="sng" dirty="0"/>
              <a:t>http://www.joponline.org/doi/abs/10.1902/jop.2007.060302</a:t>
            </a:r>
            <a:endParaRPr lang="en-US" sz="1200" dirty="0"/>
          </a:p>
          <a:p>
            <a:pPr marL="342900" indent="-342900" algn="just">
              <a:buAutoNum type="arabicPeriod"/>
            </a:pPr>
            <a:r>
              <a:rPr lang="it-IT" sz="1200" u="sng" dirty="0"/>
              <a:t>http://www.ncbi.nlm.nih.gov/pubmed/17397313?dopt=Abstract</a:t>
            </a:r>
          </a:p>
          <a:p>
            <a:pPr marL="342900" indent="-342900" algn="just">
              <a:buAutoNum type="arabicPeriod"/>
            </a:pPr>
            <a:r>
              <a:rPr lang="en-US" sz="1200" dirty="0"/>
              <a:t> </a:t>
            </a:r>
            <a:r>
              <a:rPr lang="en-US" sz="1200" u="sng" dirty="0"/>
              <a:t>http://www.ncbi.nlm.nih.gov/pmc/articles/PMC2042908/</a:t>
            </a:r>
          </a:p>
          <a:p>
            <a:pPr marL="342900" indent="-342900" algn="just">
              <a:buAutoNum type="arabicPeriod"/>
            </a:pPr>
            <a:r>
              <a:rPr lang="en-US" sz="1200" u="sng" dirty="0"/>
              <a:t>http://stemcellres.biomedcentral.com/articles/10.1186/scrt218</a:t>
            </a:r>
          </a:p>
          <a:p>
            <a:pPr marL="342900" indent="-342900" algn="just">
              <a:buAutoNum type="arabicPeriod"/>
            </a:pPr>
            <a:r>
              <a:rPr lang="en-US" sz="1200" dirty="0"/>
              <a:t>http://www.ncbi.nlm.nih.gov/pubmed/23648195</a:t>
            </a:r>
          </a:p>
          <a:p>
            <a:pPr marL="342900" indent="-342900" algn="just">
              <a:buAutoNum type="arabicPeriod"/>
            </a:pPr>
            <a:r>
              <a:rPr lang="en-US" sz="1200" dirty="0"/>
              <a:t>http://www.ncbi.nlm.nih.gov/pubmed/25891657</a:t>
            </a:r>
          </a:p>
          <a:p>
            <a:pPr marL="342900" indent="-342900" algn="just">
              <a:buAutoNum type="arabicPeriod"/>
            </a:pPr>
            <a:r>
              <a:rPr lang="en-US" sz="1200" dirty="0"/>
              <a:t>http://endoret.ru/article/plazmoterapiya-prgf-endoret-dlya-omolozheniya-kozhi-i-regeneratsii-tkaney/</a:t>
            </a:r>
          </a:p>
          <a:p>
            <a:pPr marL="342900" indent="-342900" algn="just">
              <a:buAutoNum type="arabicPeriod"/>
            </a:pPr>
            <a:r>
              <a:rPr lang="en-US" sz="1200" dirty="0"/>
              <a:t>http://endoret.ru/article/primenenie-tehnologii-endoret-prgf-v-omolozhenii-kozhi-litsa-perioralnaya-infiltratsiya/</a:t>
            </a:r>
          </a:p>
          <a:p>
            <a:pPr marL="342900" indent="-342900" algn="just">
              <a:buAutoNum type="arabicPeriod"/>
            </a:pPr>
            <a:r>
              <a:rPr lang="en-US" sz="1200" dirty="0"/>
              <a:t>http://www.ncbi.nlm.nih.gov/pubmed/25028656</a:t>
            </a:r>
          </a:p>
          <a:p>
            <a:pPr marL="342900" indent="-342900" algn="just">
              <a:buFontTx/>
              <a:buAutoNum type="arabicPeriod"/>
            </a:pPr>
            <a:r>
              <a:rPr lang="en-US" sz="1200" dirty="0"/>
              <a:t>http://www.ncbi.nlm.nih.gov/pubmed/24004245</a:t>
            </a:r>
          </a:p>
          <a:p>
            <a:pPr marL="342900" indent="-342900" algn="just">
              <a:buFontTx/>
              <a:buAutoNum type="arabicPeriod"/>
            </a:pPr>
            <a:r>
              <a:rPr lang="en-US" sz="1200" dirty="0"/>
              <a:t>http://www.ncbi.nlm.nih.gov/pubmed/23648198</a:t>
            </a:r>
          </a:p>
          <a:p>
            <a:pPr marL="342900" indent="-342900" algn="just">
              <a:buFontTx/>
              <a:buAutoNum type="arabicPeriod"/>
            </a:pPr>
            <a:r>
              <a:rPr lang="en-US" sz="1200" dirty="0"/>
              <a:t>http://www.ncbi.nlm.nih.gov/pubmed/25855914</a:t>
            </a:r>
            <a:endParaRPr lang="ru-RU" sz="1200" dirty="0"/>
          </a:p>
          <a:p>
            <a:pPr marL="342900" indent="-342900" algn="just">
              <a:buFontTx/>
              <a:buAutoNum type="arabicPeriod"/>
            </a:pPr>
            <a:r>
              <a:rPr lang="en-US" sz="1200" dirty="0"/>
              <a:t>https://ru.wikipedia.org/wiki/</a:t>
            </a:r>
            <a:r>
              <a:rPr lang="ru-RU" sz="1200" dirty="0"/>
              <a:t>Спазм</a:t>
            </a:r>
          </a:p>
          <a:p>
            <a:pPr marL="342900" indent="-342900" algn="just">
              <a:buFontTx/>
              <a:buAutoNum type="arabicPeriod"/>
            </a:pPr>
            <a:r>
              <a:rPr lang="en-US" sz="1200" dirty="0"/>
              <a:t>http://bigmeden.ru/article/%D0%A1%D0%BF%D0%B0%D0%B7%D0%BC</a:t>
            </a:r>
          </a:p>
          <a:p>
            <a:pPr marL="342900" indent="-342900" algn="just">
              <a:buFontTx/>
              <a:buAutoNum type="arabicPeriod"/>
            </a:pPr>
            <a:r>
              <a:rPr lang="en-US" sz="1200" dirty="0"/>
              <a:t>http://www.ncbi.nlm.nih.gov/pmc/articles/PMC3427446/</a:t>
            </a:r>
          </a:p>
          <a:p>
            <a:pPr marL="342900" indent="-342900" algn="just">
              <a:buFontTx/>
              <a:buAutoNum type="arabicPeriod"/>
            </a:pPr>
            <a:r>
              <a:rPr lang="en-US" sz="1200" dirty="0"/>
              <a:t>https://ru.wikipedia.org/wiki/</a:t>
            </a:r>
            <a:r>
              <a:rPr lang="ru-RU" sz="1200" dirty="0"/>
              <a:t>Гематома</a:t>
            </a:r>
          </a:p>
        </p:txBody>
      </p:sp>
    </p:spTree>
    <p:extLst>
      <p:ext uri="{BB962C8B-B14F-4D97-AF65-F5344CB8AC3E}">
        <p14:creationId xmlns:p14="http://schemas.microsoft.com/office/powerpoint/2010/main" val="252379774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V="1">
            <a:off x="0" y="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0" y="5092030"/>
            <a:ext cx="9161883" cy="51470"/>
          </a:xfrm>
          <a:prstGeom prst="rect">
            <a:avLst/>
          </a:prstGeom>
          <a:gradFill flip="none" rotWithShape="1">
            <a:gsLst>
              <a:gs pos="0">
                <a:srgbClr val="96DC58"/>
              </a:gs>
              <a:gs pos="100000">
                <a:srgbClr val="62AF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235203"/>
            <a:ext cx="1795479" cy="3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23557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Справочные ссылки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793030"/>
            <a:ext cx="84922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 startAt="23"/>
            </a:pPr>
            <a:r>
              <a:rPr lang="en-US" sz="1200" dirty="0"/>
              <a:t>https://ru.wikipedia.org/wiki/</a:t>
            </a:r>
            <a:r>
              <a:rPr lang="ru-RU" sz="1200" dirty="0"/>
              <a:t>Стресс</a:t>
            </a:r>
          </a:p>
          <a:p>
            <a:pPr marL="342900" indent="-342900" algn="just">
              <a:buAutoNum type="arabicPeriod" startAt="23"/>
            </a:pPr>
            <a:r>
              <a:rPr lang="en-US" sz="1200" dirty="0"/>
              <a:t>https://ru.wikipedia.org/wiki/</a:t>
            </a:r>
            <a:r>
              <a:rPr lang="ru-RU" sz="1200" dirty="0" err="1"/>
              <a:t>Селье</a:t>
            </a:r>
            <a:r>
              <a:rPr lang="ru-RU" sz="1200" dirty="0"/>
              <a:t>,_Ганс</a:t>
            </a:r>
          </a:p>
          <a:p>
            <a:pPr marL="342900" indent="-342900" algn="just">
              <a:buAutoNum type="arabicPeriod" startAt="23"/>
            </a:pPr>
            <a:r>
              <a:rPr lang="en-US" sz="1200" dirty="0"/>
              <a:t>https://ru.wikipedia.org/wiki/</a:t>
            </a:r>
            <a:r>
              <a:rPr lang="ru-RU" sz="1200" dirty="0" err="1"/>
              <a:t>Шеде</a:t>
            </a:r>
            <a:r>
              <a:rPr lang="ru-RU" sz="1200" dirty="0"/>
              <a:t>,_Макс</a:t>
            </a:r>
          </a:p>
          <a:p>
            <a:pPr marL="342900" indent="-342900" algn="just">
              <a:buAutoNum type="arabicPeriod" startAt="23"/>
            </a:pPr>
            <a:r>
              <a:rPr lang="en-US" sz="1200" dirty="0"/>
              <a:t>http://bigmeden.ru/article/%D0%94%D0%B5%D1%80%D0%BC%D0%B0%D1%82%D0%B8%D1%82%D1%8B </a:t>
            </a:r>
          </a:p>
          <a:p>
            <a:pPr marL="342900" indent="-342900" algn="just">
              <a:buAutoNum type="arabicPeriod" startAt="23"/>
            </a:pPr>
            <a:r>
              <a:rPr lang="en-US" sz="1200" dirty="0"/>
              <a:t>http://bigmeden.ru/article/%D0%90%D1%83%D1%82%D0%BE%D0%B3%D0%B5%D0%BC%D0%BE%D1%82%D0%B5%D1%80%D0%B0%D0%BF%D0%B8%D1%8F</a:t>
            </a:r>
          </a:p>
          <a:p>
            <a:pPr marL="342900" indent="-342900" algn="just">
              <a:buAutoNum type="arabicPeriod" startAt="23"/>
            </a:pPr>
            <a:r>
              <a:rPr lang="en-US" sz="1200" dirty="0"/>
              <a:t>http://rejuvmedical.com/wp-content/uploads/2016/03/B2-What-is-PRP-Marx-2.pdf</a:t>
            </a:r>
          </a:p>
          <a:p>
            <a:pPr marL="342900" indent="-342900" algn="just">
              <a:buAutoNum type="arabicPeriod" startAt="23"/>
            </a:pPr>
            <a:r>
              <a:rPr lang="en-US" sz="1200" dirty="0"/>
              <a:t>http://www.acicme.com.co/7.abstract%20Platelet-Rich%20Plasma%20Evidence%20to%20Support%20its%20use._PRP_evidencia_que_respalda_su_uso.pdf </a:t>
            </a:r>
          </a:p>
          <a:p>
            <a:pPr marL="342900" indent="-342900" algn="just">
              <a:buAutoNum type="arabicPeriod" startAt="23"/>
            </a:pPr>
            <a:r>
              <a:rPr lang="en-US" sz="1200" dirty="0"/>
              <a:t>http://www.ors.org/Transactions/48/0462.pdf</a:t>
            </a:r>
            <a:endParaRPr lang="ru-RU" sz="1200" dirty="0"/>
          </a:p>
          <a:p>
            <a:pPr marL="342900" indent="-342900" algn="just">
              <a:buAutoNum type="arabicPeriod" startAt="23"/>
            </a:pPr>
            <a:r>
              <a:rPr lang="en-US" sz="1200" dirty="0"/>
              <a:t>https://ru.wikipedia.org/wiki/</a:t>
            </a:r>
            <a:r>
              <a:rPr lang="ru-RU" sz="1200" dirty="0"/>
              <a:t>Коллаген </a:t>
            </a:r>
          </a:p>
          <a:p>
            <a:pPr marL="342900" indent="-342900" algn="just">
              <a:buAutoNum type="arabicPeriod" startAt="23"/>
            </a:pPr>
            <a:r>
              <a:rPr lang="en-US" sz="1200" dirty="0"/>
              <a:t>https://ru.wikipedia.org/wiki/</a:t>
            </a:r>
            <a:r>
              <a:rPr lang="ru-RU" sz="1200" dirty="0"/>
              <a:t>Тромбин </a:t>
            </a:r>
          </a:p>
          <a:p>
            <a:pPr marL="342900" indent="-342900" algn="just">
              <a:buAutoNum type="arabicPeriod" startAt="23"/>
            </a:pPr>
            <a:r>
              <a:rPr lang="en-US" sz="1200" dirty="0"/>
              <a:t>https://ru.wikipedia.org/wiki/</a:t>
            </a:r>
            <a:r>
              <a:rPr lang="ru-RU" sz="1200" dirty="0"/>
              <a:t>Тромбоциты </a:t>
            </a:r>
          </a:p>
          <a:p>
            <a:pPr marL="342900" indent="-342900" algn="just">
              <a:buAutoNum type="arabicPeriod" startAt="23"/>
            </a:pPr>
            <a:r>
              <a:rPr lang="en-US" sz="1200" dirty="0"/>
              <a:t>http://reg-surgery.ru/2_2005/articles_ru/downloads/007.pdf</a:t>
            </a:r>
          </a:p>
          <a:p>
            <a:pPr marL="342900" indent="-342900" algn="just">
              <a:buAutoNum type="arabicPeriod" startAt="23"/>
            </a:pPr>
            <a:r>
              <a:rPr lang="en-US" sz="1200" dirty="0"/>
              <a:t>https://ru.wikipedia.org/wiki/%D0%93%D0%B5%D0%BF%D0%B0%D1%80%D0%B8%D0%BD</a:t>
            </a:r>
          </a:p>
          <a:p>
            <a:pPr marL="342900" indent="-342900" algn="just">
              <a:buAutoNum type="arabicPeriod" startAt="23"/>
            </a:pPr>
            <a:r>
              <a:rPr lang="en-US" sz="1200" dirty="0"/>
              <a:t>https://ru.wikipedia.org/wiki/%D0%93%D0%B8%D1%80%D1%83%D0%B4%D0%B8%D0%BD</a:t>
            </a:r>
          </a:p>
          <a:p>
            <a:pPr marL="342900" indent="-342900" algn="just">
              <a:buAutoNum type="arabicPeriod" startAt="23"/>
            </a:pPr>
            <a:r>
              <a:rPr lang="en-US" sz="1200" dirty="0"/>
              <a:t>http://www.doctor-akhmerov.ru/articles/probirka-dlya-plasmoliftinga-pochemu-tak/</a:t>
            </a:r>
          </a:p>
          <a:p>
            <a:pPr marL="342900" indent="-342900" algn="just">
              <a:buAutoNum type="arabicPeriod" startAt="23"/>
            </a:pPr>
            <a:r>
              <a:rPr lang="en-US" sz="1200" dirty="0"/>
              <a:t>http://www.doctor-akhmerov.ru/articles/prinzip_terap_meshka/</a:t>
            </a:r>
          </a:p>
        </p:txBody>
      </p:sp>
    </p:spTree>
    <p:extLst>
      <p:ext uri="{BB962C8B-B14F-4D97-AF65-F5344CB8AC3E}">
        <p14:creationId xmlns:p14="http://schemas.microsoft.com/office/powerpoint/2010/main" val="36567813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9835</TotalTime>
  <Words>2514</Words>
  <Application>Microsoft Office PowerPoint</Application>
  <PresentationFormat>Экран (16:9)</PresentationFormat>
  <Paragraphs>502</Paragraphs>
  <Slides>99</Slides>
  <Notes>99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99</vt:i4>
      </vt:variant>
    </vt:vector>
  </HeadingPairs>
  <TitlesOfParts>
    <vt:vector size="107" baseType="lpstr">
      <vt:lpstr>Arial</vt:lpstr>
      <vt:lpstr>Calibri</vt:lpstr>
      <vt:lpstr>Etelka Light Pro</vt:lpstr>
      <vt:lpstr>Etelka Medium Pro</vt:lpstr>
      <vt:lpstr>EtelkaReg</vt:lpstr>
      <vt:lpstr>Symbol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Лабораторные вопросы технологии Plasmolifting ТМ</dc:title>
  <dc:creator>Пингвин</dc:creator>
  <cp:lastModifiedBy>Sergio</cp:lastModifiedBy>
  <cp:revision>727</cp:revision>
  <dcterms:created xsi:type="dcterms:W3CDTF">2014-10-16T10:57:58Z</dcterms:created>
  <dcterms:modified xsi:type="dcterms:W3CDTF">2020-04-14T09:24:31Z</dcterms:modified>
</cp:coreProperties>
</file>