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300" r:id="rId3"/>
    <p:sldId id="291" r:id="rId4"/>
    <p:sldId id="301" r:id="rId5"/>
    <p:sldId id="302" r:id="rId6"/>
    <p:sldId id="299" r:id="rId7"/>
    <p:sldId id="290" r:id="rId8"/>
    <p:sldId id="296" r:id="rId9"/>
    <p:sldId id="292" r:id="rId10"/>
    <p:sldId id="293" r:id="rId11"/>
    <p:sldId id="294" r:id="rId12"/>
    <p:sldId id="295" r:id="rId13"/>
    <p:sldId id="283" r:id="rId14"/>
    <p:sldId id="298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7" r:id="rId23"/>
    <p:sldId id="303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ФСГ</c:v>
                </c:pt>
                <c:pt idx="1">
                  <c:v>АМГ</c:v>
                </c:pt>
                <c:pt idx="2">
                  <c:v>АФ</c:v>
                </c:pt>
                <c:pt idx="3">
                  <c:v>ТЭ 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11.8</c:v>
                </c:pt>
                <c:pt idx="3">
                  <c:v>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ФСГ</c:v>
                </c:pt>
                <c:pt idx="1">
                  <c:v>АМГ</c:v>
                </c:pt>
                <c:pt idx="2">
                  <c:v>АФ</c:v>
                </c:pt>
                <c:pt idx="3">
                  <c:v>ТЭ 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2.6</c:v>
                </c:pt>
                <c:pt idx="2">
                  <c:v>12.3</c:v>
                </c:pt>
                <c:pt idx="3">
                  <c:v>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ФСГ</c:v>
                </c:pt>
                <c:pt idx="1">
                  <c:v>АМГ</c:v>
                </c:pt>
                <c:pt idx="2">
                  <c:v>АФ</c:v>
                </c:pt>
                <c:pt idx="3">
                  <c:v>ТЭ 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2.4</c:v>
                </c:pt>
                <c:pt idx="2">
                  <c:v>11.4</c:v>
                </c:pt>
                <c:pt idx="3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09088"/>
        <c:axId val="129627264"/>
      </c:barChart>
      <c:catAx>
        <c:axId val="12960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627264"/>
        <c:crosses val="autoZero"/>
        <c:auto val="1"/>
        <c:lblAlgn val="ctr"/>
        <c:lblOffset val="100"/>
        <c:noMultiLvlLbl val="0"/>
      </c:catAx>
      <c:valAx>
        <c:axId val="12962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0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marker>
            <c:symbol val="none"/>
          </c:marker>
          <c:dLbls>
            <c:spPr>
              <a:noFill/>
              <a:ln w="2540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ТЭ2</c:v>
                </c:pt>
                <c:pt idx="1">
                  <c:v>ТЭ7</c:v>
                </c:pt>
                <c:pt idx="2">
                  <c:v>ТЭ11</c:v>
                </c:pt>
                <c:pt idx="3">
                  <c:v>ТЭ13</c:v>
                </c:pt>
                <c:pt idx="4">
                  <c:v>ТЭ15</c:v>
                </c:pt>
                <c:pt idx="5">
                  <c:v>ТЭ21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3.3</c:v>
                </c:pt>
                <c:pt idx="1">
                  <c:v>6.7</c:v>
                </c:pt>
                <c:pt idx="2">
                  <c:v>8.3000000000000007</c:v>
                </c:pt>
                <c:pt idx="3">
                  <c:v>9.2000000000000011</c:v>
                </c:pt>
                <c:pt idx="4">
                  <c:v>10.9</c:v>
                </c:pt>
                <c:pt idx="5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marker>
            <c:symbol val="none"/>
          </c:marker>
          <c:dLbls>
            <c:spPr>
              <a:noFill/>
              <a:ln w="2540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ТЭ2</c:v>
                </c:pt>
                <c:pt idx="1">
                  <c:v>ТЭ7</c:v>
                </c:pt>
                <c:pt idx="2">
                  <c:v>ТЭ11</c:v>
                </c:pt>
                <c:pt idx="3">
                  <c:v>ТЭ13</c:v>
                </c:pt>
                <c:pt idx="4">
                  <c:v>ТЭ15</c:v>
                </c:pt>
                <c:pt idx="5">
                  <c:v>ТЭ21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3.4</c:v>
                </c:pt>
                <c:pt idx="1">
                  <c:v>5.0999999999999996</c:v>
                </c:pt>
                <c:pt idx="2">
                  <c:v>5.4</c:v>
                </c:pt>
                <c:pt idx="3">
                  <c:v>6.1</c:v>
                </c:pt>
                <c:pt idx="4">
                  <c:v>6.4</c:v>
                </c:pt>
                <c:pt idx="5">
                  <c:v>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контрольная группа</c:v>
                </c:pt>
              </c:strCache>
            </c:strRef>
          </c:tx>
          <c:marker>
            <c:symbol val="none"/>
          </c:marker>
          <c:dLbls>
            <c:spPr>
              <a:noFill/>
              <a:ln w="2540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ТЭ2</c:v>
                </c:pt>
                <c:pt idx="1">
                  <c:v>ТЭ7</c:v>
                </c:pt>
                <c:pt idx="2">
                  <c:v>ТЭ11</c:v>
                </c:pt>
                <c:pt idx="3">
                  <c:v>ТЭ13</c:v>
                </c:pt>
                <c:pt idx="4">
                  <c:v>ТЭ15</c:v>
                </c:pt>
                <c:pt idx="5">
                  <c:v>ТЭ21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3.2</c:v>
                </c:pt>
                <c:pt idx="1">
                  <c:v>6.3</c:v>
                </c:pt>
                <c:pt idx="2">
                  <c:v>8.4</c:v>
                </c:pt>
                <c:pt idx="3">
                  <c:v>9.7000000000000011</c:v>
                </c:pt>
                <c:pt idx="4">
                  <c:v>11.2</c:v>
                </c:pt>
                <c:pt idx="5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232704"/>
        <c:axId val="130234240"/>
      </c:lineChart>
      <c:catAx>
        <c:axId val="13023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234240"/>
        <c:crosses val="autoZero"/>
        <c:auto val="1"/>
        <c:lblAlgn val="ctr"/>
        <c:lblOffset val="100"/>
        <c:noMultiLvlLbl val="0"/>
      </c:catAx>
      <c:valAx>
        <c:axId val="13023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3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АФ</c:v>
                </c:pt>
                <c:pt idx="1">
                  <c:v>ПФ</c:v>
                </c:pt>
                <c:pt idx="2">
                  <c:v>Яйцеклетки</c:v>
                </c:pt>
                <c:pt idx="3">
                  <c:v>Эмбрионы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12.3</c:v>
                </c:pt>
                <c:pt idx="1">
                  <c:v>8.3000000000000007</c:v>
                </c:pt>
                <c:pt idx="2">
                  <c:v>8</c:v>
                </c:pt>
                <c:pt idx="3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АФ</c:v>
                </c:pt>
                <c:pt idx="1">
                  <c:v>ПФ</c:v>
                </c:pt>
                <c:pt idx="2">
                  <c:v>Яйцеклетки</c:v>
                </c:pt>
                <c:pt idx="3">
                  <c:v>Эмбрионы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13.1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АФ</c:v>
                </c:pt>
                <c:pt idx="1">
                  <c:v>ПФ</c:v>
                </c:pt>
                <c:pt idx="2">
                  <c:v>Яйцеклетки</c:v>
                </c:pt>
                <c:pt idx="3">
                  <c:v>Эмбрионы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12.6</c:v>
                </c:pt>
                <c:pt idx="1">
                  <c:v>0.70000000000000029</c:v>
                </c:pt>
                <c:pt idx="2">
                  <c:v>0.70000000000000029</c:v>
                </c:pt>
                <c:pt idx="3">
                  <c:v>0.70000000000000029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87104"/>
        <c:axId val="130288640"/>
      </c:barChart>
      <c:catAx>
        <c:axId val="1302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288640"/>
        <c:crosses val="autoZero"/>
        <c:auto val="1"/>
        <c:lblAlgn val="ctr"/>
        <c:lblOffset val="100"/>
        <c:noMultiLvlLbl val="0"/>
      </c:catAx>
      <c:valAx>
        <c:axId val="1302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8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79870224555278"/>
          <c:y val="4.4057617797775325E-2"/>
          <c:w val="0.84375236949547971"/>
          <c:h val="0.49147481564804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перенесенных эмбрионов</c:v>
                </c:pt>
                <c:pt idx="1">
                  <c:v>криоконсервированных эмбрионов</c:v>
                </c:pt>
                <c:pt idx="2">
                  <c:v>биохимических беременностей</c:v>
                </c:pt>
                <c:pt idx="3">
                  <c:v>клинических беременностей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0.59</c:v>
                </c:pt>
                <c:pt idx="3">
                  <c:v>0.41000000000000014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перенесенных эмбрионов</c:v>
                </c:pt>
                <c:pt idx="1">
                  <c:v>криоконсервированных эмбрионов</c:v>
                </c:pt>
                <c:pt idx="2">
                  <c:v>биохимических беременностей</c:v>
                </c:pt>
                <c:pt idx="3">
                  <c:v>клинических беременностей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1.8</c:v>
                </c:pt>
                <c:pt idx="1">
                  <c:v>0.1</c:v>
                </c:pt>
                <c:pt idx="2">
                  <c:v>0.32000000000000017</c:v>
                </c:pt>
                <c:pt idx="3">
                  <c:v>0.21000000000000008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перенесенных эмбрионов</c:v>
                </c:pt>
                <c:pt idx="1">
                  <c:v>криоконсервированных эмбрионов</c:v>
                </c:pt>
                <c:pt idx="2">
                  <c:v>биохимических беременностей</c:v>
                </c:pt>
                <c:pt idx="3">
                  <c:v>клинических беременностей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0.70000000000000029</c:v>
                </c:pt>
                <c:pt idx="1">
                  <c:v>0</c:v>
                </c:pt>
                <c:pt idx="2">
                  <c:v>0.48000000000000015</c:v>
                </c:pt>
                <c:pt idx="3">
                  <c:v>0.43000000000000016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18720"/>
        <c:axId val="130728704"/>
      </c:barChart>
      <c:catAx>
        <c:axId val="13071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728704"/>
        <c:crosses val="autoZero"/>
        <c:auto val="1"/>
        <c:lblAlgn val="ctr"/>
        <c:lblOffset val="100"/>
        <c:noMultiLvlLbl val="0"/>
      </c:catAx>
      <c:valAx>
        <c:axId val="13072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1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87740350347664"/>
          <c:y val="0.72210293657891134"/>
          <c:w val="0.23614466722011168"/>
          <c:h val="0.21527282773863771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0.69271</cdr:x>
      <cdr:y>0.75389</cdr:y>
    </cdr:from>
    <cdr:to>
      <cdr:x>0.72049</cdr:x>
      <cdr:y>0.82243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3800475" y="2305050"/>
          <a:ext cx="152401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*</a:t>
          </a:r>
        </a:p>
      </cdr:txBody>
    </cdr:sp>
  </cdr:relSizeAnchor>
  <cdr:relSizeAnchor xmlns:cdr="http://schemas.openxmlformats.org/drawingml/2006/chartDrawing">
    <cdr:from>
      <cdr:x>0.5191</cdr:x>
      <cdr:y>0.76739</cdr:y>
    </cdr:from>
    <cdr:to>
      <cdr:x>0.55382</cdr:x>
      <cdr:y>0.83801</cdr:y>
    </cdr:to>
    <cdr:sp macro="" textlink="">
      <cdr:nvSpPr>
        <cdr:cNvPr id="3" name="Поле 1"/>
        <cdr:cNvSpPr txBox="1"/>
      </cdr:nvSpPr>
      <cdr:spPr>
        <a:xfrm xmlns:a="http://schemas.openxmlformats.org/drawingml/2006/main">
          <a:off x="2847976" y="2346325"/>
          <a:ext cx="1905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/>
            <a:t>*</a:t>
          </a:r>
        </a:p>
      </cdr:txBody>
    </cdr:sp>
  </cdr:relSizeAnchor>
  <cdr:relSizeAnchor xmlns:cdr="http://schemas.openxmlformats.org/drawingml/2006/chartDrawing">
    <cdr:from>
      <cdr:x>0.53183</cdr:x>
      <cdr:y>0.76739</cdr:y>
    </cdr:from>
    <cdr:to>
      <cdr:x>0.57465</cdr:x>
      <cdr:y>0.83801</cdr:y>
    </cdr:to>
    <cdr:sp macro="" textlink="">
      <cdr:nvSpPr>
        <cdr:cNvPr id="4" name="Поле 1"/>
        <cdr:cNvSpPr txBox="1"/>
      </cdr:nvSpPr>
      <cdr:spPr>
        <a:xfrm xmlns:a="http://schemas.openxmlformats.org/drawingml/2006/main">
          <a:off x="2917825" y="2346325"/>
          <a:ext cx="23495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0.63574</cdr:x>
      <cdr:y>0.66667</cdr:y>
    </cdr:from>
    <cdr:to>
      <cdr:x>0.6609</cdr:x>
      <cdr:y>0.72597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3851275" y="2355850"/>
          <a:ext cx="152401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0.25629</cdr:x>
      <cdr:y>0.28571</cdr:y>
    </cdr:from>
    <cdr:to>
      <cdr:x>0.30241</cdr:x>
      <cdr:y>0.35669</cdr:y>
    </cdr:to>
    <cdr:sp macro="" textlink="">
      <cdr:nvSpPr>
        <cdr:cNvPr id="3" name="Поле 1"/>
        <cdr:cNvSpPr txBox="1"/>
      </cdr:nvSpPr>
      <cdr:spPr>
        <a:xfrm xmlns:a="http://schemas.openxmlformats.org/drawingml/2006/main">
          <a:off x="1552575" y="1009650"/>
          <a:ext cx="279401" cy="25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29883E-18CE-42C6-B2B6-2F252697CE40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50F73-D2F3-49DC-94D2-1DFAFC5D5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41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220C2-E84C-4574-8389-2AFC994886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95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9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36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5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0A47-3EA9-491D-8180-6B7DC7D9024C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788A-9F5E-4227-A4AE-F98A7C310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4BF7-6346-4686-9F5B-C58AB0B899A5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B433-7C1B-4D49-8B7F-E38764BFB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2C57-3EDC-4AC4-9318-28B3BBB73E9F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2A7A-7381-45C8-BF86-9A280AED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810B-5380-4AB1-9D93-D7AD6E1873E6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84EB-0C12-4A71-BED6-B1B4E759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7AF5-DDF3-4C27-89AE-9A7686C9F8E0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CAC10-32B6-4FA8-B6A6-967FD9D1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6C3E-3157-4D86-B100-2F3D9D7E9873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A66B-E713-4397-B699-C5B9FDBC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D3D3-6B34-4C66-9019-A61D58F6AF40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8E57-5DFF-4074-A413-C98C645B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1C32-5EE9-4512-B1D9-59ADB514E72A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B042-EFBA-476D-970D-8A9798BC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B161-8B51-4EBE-836E-D77392487A89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CC08-03B0-48DF-B7E0-E15D46475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165E-81B5-429B-AB17-B3414A7182E4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46F3-D2E1-442C-9123-06865EF65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A983-14BE-463E-A15F-18487D7BAC04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017C-2C38-4807-AD10-E571C3EF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4940B-EB93-4A97-9241-ED26737376FB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B3A89-57C8-411D-A9D1-A53C003F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50825" y="333375"/>
            <a:ext cx="64087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Применение </a:t>
            </a:r>
            <a:r>
              <a:rPr lang="ru-RU" sz="3200" b="1" dirty="0" err="1" smtClean="0">
                <a:solidFill>
                  <a:srgbClr val="C00000"/>
                </a:solidFill>
                <a:latin typeface="Calibri" pitchFamily="34" charset="0"/>
              </a:rPr>
              <a:t>аутологичной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плазмы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в комплексном лечении нарушений репродуктивного здоровья у женщин.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68313" y="3289300"/>
            <a:ext cx="55721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Доктор медицинских наук  </a:t>
            </a:r>
          </a:p>
          <a:p>
            <a:r>
              <a:rPr lang="ru-RU" sz="2400" b="1" dirty="0" err="1">
                <a:solidFill>
                  <a:srgbClr val="632523"/>
                </a:solidFill>
                <a:latin typeface="Calibri" pitchFamily="34" charset="0"/>
              </a:rPr>
              <a:t>Богослав</a:t>
            </a:r>
            <a:r>
              <a:rPr lang="ru-RU" sz="2400" b="1" dirty="0">
                <a:solidFill>
                  <a:srgbClr val="632523"/>
                </a:solidFill>
                <a:latin typeface="Calibri" pitchFamily="34" charset="0"/>
              </a:rPr>
              <a:t> Юлия Петровна</a:t>
            </a:r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 </a:t>
            </a:r>
          </a:p>
          <a:p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Врач акушер-гинеколог высшей категории</a:t>
            </a:r>
          </a:p>
          <a:p>
            <a:endParaRPr lang="ru-RU" sz="1800" b="1" dirty="0" smtClean="0">
              <a:solidFill>
                <a:srgbClr val="632523"/>
              </a:solidFill>
              <a:latin typeface="Calibri" pitchFamily="34" charset="0"/>
            </a:endParaRPr>
          </a:p>
          <a:p>
            <a:r>
              <a:rPr lang="ru-RU" sz="1800" b="1" dirty="0" smtClean="0">
                <a:solidFill>
                  <a:srgbClr val="632523"/>
                </a:solidFill>
                <a:latin typeface="Calibri" pitchFamily="34" charset="0"/>
              </a:rPr>
              <a:t>Кандидат </a:t>
            </a:r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медицинских наук</a:t>
            </a:r>
          </a:p>
          <a:p>
            <a:r>
              <a:rPr lang="ru-RU" sz="2400" b="1" dirty="0">
                <a:solidFill>
                  <a:srgbClr val="632523"/>
                </a:solidFill>
                <a:latin typeface="Calibri" pitchFamily="34" charset="0"/>
              </a:rPr>
              <a:t>Золото Елена Викторовна</a:t>
            </a:r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 </a:t>
            </a:r>
          </a:p>
          <a:p>
            <a:r>
              <a:rPr lang="ru-RU" sz="1800" b="1" dirty="0" smtClean="0">
                <a:solidFill>
                  <a:srgbClr val="632523"/>
                </a:solidFill>
                <a:latin typeface="Calibri" pitchFamily="34" charset="0"/>
              </a:rPr>
              <a:t>Директор НИИ МПС Дон НМУ, Главный </a:t>
            </a:r>
            <a:r>
              <a:rPr lang="ru-RU" sz="1800" b="1" dirty="0">
                <a:solidFill>
                  <a:srgbClr val="632523"/>
                </a:solidFill>
                <a:latin typeface="Calibri" pitchFamily="34" charset="0"/>
              </a:rPr>
              <a:t>республиканский </a:t>
            </a:r>
            <a:r>
              <a:rPr lang="ru-RU" sz="1800" b="1" dirty="0" smtClean="0">
                <a:solidFill>
                  <a:srgbClr val="632523"/>
                </a:solidFill>
                <a:latin typeface="Calibri" pitchFamily="34" charset="0"/>
              </a:rPr>
              <a:t>детский-подростковый гинеколог  МЗ ДНР. </a:t>
            </a:r>
            <a:endParaRPr lang="ru-RU" sz="1800" b="1" dirty="0">
              <a:solidFill>
                <a:srgbClr val="632523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632523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632523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63252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0273" y="313604"/>
            <a:ext cx="1795479" cy="44042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 rot="10800000" flipH="1">
            <a:off x="1" y="0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323528" y="314102"/>
            <a:ext cx="6552728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чем заключается терапия плазмой</a:t>
            </a:r>
            <a:b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аутологичной крови? 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907704" y="2084851"/>
            <a:ext cx="6548007" cy="393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Терапия плазмой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аутологичной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крови предполагает введение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нативной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плазмы в ткани. Введение плазмы осуществляется, как правило, </a:t>
            </a:r>
            <a:b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инъекционной форме. Терапия проводится с целью достижения лечебного эффекта (инициация процессов регенерации, купирование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спазма],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болеутоляющего, 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противо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b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провоспалительного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антибактериального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действия. </a:t>
            </a:r>
            <a:endParaRPr sz="4000" b="1" dirty="0"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того, я считаю, что при введении плазмы мы стимулируем развитие естественных патофизиологических реакций, характерных </a:t>
            </a:r>
            <a:b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процесса образования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синяка. </a:t>
            </a:r>
            <a:endParaRPr sz="4000" b="1" dirty="0"/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7584" y="2126522"/>
            <a:ext cx="648072" cy="74337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 rot="10800000" flipH="1">
            <a:off x="1" y="6789373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147" y="6379005"/>
            <a:ext cx="23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Renat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Akhmerov</a:t>
            </a:r>
            <a:r>
              <a:rPr lang="en-US" dirty="0" smtClean="0">
                <a:solidFill>
                  <a:schemeClr val="bg1"/>
                </a:solidFill>
              </a:rPr>
              <a:t> TM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0273" y="313604"/>
            <a:ext cx="1795479" cy="44042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 rot="10800000" flipH="1">
            <a:off x="1" y="6789373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 rot="10800000" flipH="1">
            <a:off x="1" y="0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323528" y="314102"/>
            <a:ext cx="6624736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Разделение компонентов крови в процессе </a:t>
            </a:r>
            <a:b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центрифугирования в соответствии с их плотностью</a:t>
            </a: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932040" y="1988840"/>
            <a:ext cx="3960440" cy="36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Плазму получают посредством центрифугирования, в процессе которого компоненты крови разделяются по градиенту плотности. </a:t>
            </a:r>
            <a:endParaRPr b="1" dirty="0"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Суть первичного центрифугирования сводится к разделению эритроцитов и плазмы, содержащей тромбоциты, лейкоциты и факторы свертывания. Вторичное центрифугирование проводится редко. [28]</a:t>
            </a:r>
            <a:endParaRPr b="1" dirty="0"/>
          </a:p>
        </p:txBody>
      </p:sp>
      <p:sp>
        <p:nvSpPr>
          <p:cNvPr id="362" name="Shape 362"/>
          <p:cNvSpPr txBox="1"/>
          <p:nvPr/>
        </p:nvSpPr>
        <p:spPr>
          <a:xfrm>
            <a:off x="2051720" y="1957373"/>
            <a:ext cx="2376264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Плотность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Плазма              1026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Тромбоциты     1058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Моноциты        1062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Лимфоциты      1070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Эритроциты      1100</a:t>
            </a:r>
            <a:endParaRPr/>
          </a:p>
        </p:txBody>
      </p:sp>
      <p:grpSp>
        <p:nvGrpSpPr>
          <p:cNvPr id="2" name="Shape 363"/>
          <p:cNvGrpSpPr/>
          <p:nvPr/>
        </p:nvGrpSpPr>
        <p:grpSpPr>
          <a:xfrm>
            <a:off x="1095986" y="1988841"/>
            <a:ext cx="483394" cy="2295787"/>
            <a:chOff x="4029761" y="1932446"/>
            <a:chExt cx="483394" cy="1299317"/>
          </a:xfrm>
        </p:grpSpPr>
        <p:sp>
          <p:nvSpPr>
            <p:cNvPr id="364" name="Shape 364"/>
            <p:cNvSpPr/>
            <p:nvPr/>
          </p:nvSpPr>
          <p:spPr>
            <a:xfrm>
              <a:off x="4029761" y="1932446"/>
              <a:ext cx="483394" cy="651247"/>
            </a:xfrm>
            <a:prstGeom prst="rect">
              <a:avLst/>
            </a:prstGeom>
            <a:solidFill>
              <a:srgbClr val="FFFF99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4029761" y="2580518"/>
              <a:ext cx="483394" cy="325623"/>
            </a:xfrm>
            <a:prstGeom prst="rect">
              <a:avLst/>
            </a:prstGeom>
            <a:solidFill>
              <a:srgbClr val="FFFF66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4029761" y="2906140"/>
              <a:ext cx="483394" cy="325623"/>
            </a:xfrm>
            <a:prstGeom prst="rect">
              <a:avLst/>
            </a:prstGeom>
            <a:solidFill>
              <a:srgbClr val="FFFF00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Shape 367"/>
          <p:cNvSpPr/>
          <p:nvPr/>
        </p:nvSpPr>
        <p:spPr>
          <a:xfrm>
            <a:off x="1095986" y="4568428"/>
            <a:ext cx="483394" cy="1344149"/>
          </a:xfrm>
          <a:prstGeom prst="rect">
            <a:avLst/>
          </a:prstGeom>
          <a:solidFill>
            <a:srgbClr val="6324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1092166" y="5542657"/>
            <a:ext cx="493464" cy="657952"/>
          </a:xfrm>
          <a:prstGeom prst="ellipse">
            <a:avLst/>
          </a:prstGeom>
          <a:solidFill>
            <a:srgbClr val="6324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1095986" y="4270745"/>
            <a:ext cx="483394" cy="2976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6479" y="631991"/>
            <a:ext cx="1864837" cy="557708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1819252" y="3733328"/>
            <a:ext cx="268287" cy="1372512"/>
          </a:xfrm>
          <a:prstGeom prst="leftBrace">
            <a:avLst>
              <a:gd name="adj1" fmla="val 40587"/>
              <a:gd name="adj2" fmla="val 49888"/>
            </a:avLst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AB9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Shape 372"/>
          <p:cNvCxnSpPr/>
          <p:nvPr/>
        </p:nvCxnSpPr>
        <p:spPr>
          <a:xfrm flipH="1">
            <a:off x="1504946" y="4418047"/>
            <a:ext cx="323831" cy="1536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Shape 373"/>
          <p:cNvCxnSpPr/>
          <p:nvPr/>
        </p:nvCxnSpPr>
        <p:spPr>
          <a:xfrm rot="10800000">
            <a:off x="1520798" y="2948947"/>
            <a:ext cx="530923" cy="0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Shape 374"/>
          <p:cNvCxnSpPr/>
          <p:nvPr/>
        </p:nvCxnSpPr>
        <p:spPr>
          <a:xfrm rot="10800000">
            <a:off x="1511249" y="5871633"/>
            <a:ext cx="530923" cy="0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Box 19"/>
          <p:cNvSpPr txBox="1"/>
          <p:nvPr/>
        </p:nvSpPr>
        <p:spPr>
          <a:xfrm>
            <a:off x="7047203" y="6379005"/>
            <a:ext cx="23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Renat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Akhmerov</a:t>
            </a:r>
            <a:r>
              <a:rPr lang="en-US" dirty="0" smtClean="0">
                <a:solidFill>
                  <a:schemeClr val="tx1"/>
                </a:solidFill>
              </a:rPr>
              <a:t> TM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0273" y="313604"/>
            <a:ext cx="1795479" cy="44042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 rot="10800000" flipH="1">
            <a:off x="1" y="0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 rot="10800000" flipH="1">
            <a:off x="1" y="6789373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356131" y="3997690"/>
            <a:ext cx="1512168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Активные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тромбоциты</a:t>
            </a:r>
            <a:endParaRPr sz="1600">
              <a:solidFill>
                <a:srgbClr val="6AB9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2880454" y="1463078"/>
            <a:ext cx="828952" cy="106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 sz="32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Гранулы</a:t>
            </a: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4495272" y="1360487"/>
            <a:ext cx="1512888" cy="127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АТФ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АДФ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lang="ru-RU" sz="1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Серотонин</a:t>
            </a:r>
            <a:endParaRPr b="1" dirty="0"/>
          </a:p>
        </p:txBody>
      </p:sp>
      <p:sp>
        <p:nvSpPr>
          <p:cNvPr id="469" name="Shape 469"/>
          <p:cNvSpPr/>
          <p:nvPr/>
        </p:nvSpPr>
        <p:spPr>
          <a:xfrm>
            <a:off x="4160026" y="1310301"/>
            <a:ext cx="268287" cy="1372512"/>
          </a:xfrm>
          <a:prstGeom prst="leftBrace">
            <a:avLst>
              <a:gd name="adj1" fmla="val 40587"/>
              <a:gd name="adj2" fmla="val 49888"/>
            </a:avLst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AB9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160026" y="3123424"/>
            <a:ext cx="323921" cy="2939277"/>
          </a:xfrm>
          <a:prstGeom prst="leftBrace">
            <a:avLst>
              <a:gd name="adj1" fmla="val 40587"/>
              <a:gd name="adj2" fmla="val 23702"/>
            </a:avLst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495272" y="3162761"/>
            <a:ext cx="4320480" cy="28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Инсулиноподобный (IGF) 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Тромбоцитарный (PDGF) 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Эпидермальный (EGF) 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Фибробластный (FGF) 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 Эндотелиальных клеток (vEGF)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 Плацентарных клеток (PLGF-1/-2)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Трансформирующий бета фактор (TGF-β)</a:t>
            </a:r>
            <a:endParaRPr b="1"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Трансформирующий альфа фактор (TGF-α) </a:t>
            </a:r>
            <a:endParaRPr b="1"/>
          </a:p>
        </p:txBody>
      </p:sp>
      <p:sp>
        <p:nvSpPr>
          <p:cNvPr id="472" name="Shape 472"/>
          <p:cNvSpPr txBox="1"/>
          <p:nvPr/>
        </p:nvSpPr>
        <p:spPr>
          <a:xfrm>
            <a:off x="2880455" y="3178502"/>
            <a:ext cx="828950" cy="106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Гранулы</a:t>
            </a:r>
            <a:endParaRPr/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0316" y="2052041"/>
            <a:ext cx="1343798" cy="1768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Shape 474"/>
          <p:cNvCxnSpPr/>
          <p:nvPr/>
        </p:nvCxnSpPr>
        <p:spPr>
          <a:xfrm rot="10800000" flipH="1">
            <a:off x="1948946" y="2015288"/>
            <a:ext cx="686465" cy="6364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75" name="Shape 475"/>
          <p:cNvCxnSpPr/>
          <p:nvPr/>
        </p:nvCxnSpPr>
        <p:spPr>
          <a:xfrm>
            <a:off x="1909403" y="3270990"/>
            <a:ext cx="686465" cy="48710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76" name="Shape 476"/>
          <p:cNvSpPr/>
          <p:nvPr/>
        </p:nvSpPr>
        <p:spPr>
          <a:xfrm>
            <a:off x="2807459" y="1463077"/>
            <a:ext cx="974942" cy="1169552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2807459" y="3173316"/>
            <a:ext cx="974942" cy="1169552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478" name="Shape 478"/>
          <p:cNvCxnSpPr>
            <a:stCxn id="470" idx="1"/>
          </p:cNvCxnSpPr>
          <p:nvPr/>
        </p:nvCxnSpPr>
        <p:spPr>
          <a:xfrm rot="10800000">
            <a:off x="3845625" y="3820092"/>
            <a:ext cx="314400" cy="0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Shape 479"/>
          <p:cNvCxnSpPr/>
          <p:nvPr/>
        </p:nvCxnSpPr>
        <p:spPr>
          <a:xfrm flipH="1">
            <a:off x="3845720" y="1995020"/>
            <a:ext cx="323831" cy="1536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0" name="Shape 480"/>
          <p:cNvSpPr/>
          <p:nvPr/>
        </p:nvSpPr>
        <p:spPr>
          <a:xfrm>
            <a:off x="323528" y="314101"/>
            <a:ext cx="65527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Факторы роста</a:t>
            </a: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39834" y="6379005"/>
            <a:ext cx="23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Renat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Akhmerov</a:t>
            </a:r>
            <a:r>
              <a:rPr lang="en-US" dirty="0" smtClean="0">
                <a:solidFill>
                  <a:schemeClr val="bg1"/>
                </a:solidFill>
              </a:rPr>
              <a:t> TM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Целью исследования</a:t>
            </a:r>
            <a:r>
              <a:rPr lang="ru-RU" sz="2400" dirty="0" smtClean="0"/>
              <a:t> было повышение эффективности лечения бесплодия у женщин путем включения в комплекс лечебных мероприятий терапии </a:t>
            </a:r>
            <a:r>
              <a:rPr lang="ru-RU" sz="2400" dirty="0" err="1" smtClean="0"/>
              <a:t>аутологичной</a:t>
            </a:r>
            <a:r>
              <a:rPr lang="ru-RU" sz="2400" dirty="0" smtClean="0"/>
              <a:t> плазмой, полученной по технологии «</a:t>
            </a:r>
            <a:r>
              <a:rPr lang="ru-RU" sz="2400" dirty="0" err="1" smtClean="0"/>
              <a:t>Плазмолифтинг</a:t>
            </a:r>
            <a:r>
              <a:rPr lang="ru-RU" sz="2400" dirty="0" smtClean="0"/>
              <a:t>».</a:t>
            </a:r>
          </a:p>
          <a:p>
            <a:r>
              <a:rPr lang="ru-RU" sz="2400" b="1" dirty="0" smtClean="0"/>
              <a:t>Материал и методы:</a:t>
            </a:r>
            <a:r>
              <a:rPr lang="ru-RU" sz="2400" dirty="0" smtClean="0"/>
              <a:t> под наблюдением находилось 93 пациентки, из которых 63 состояли в бесплодном браке. Критериями включения были: репродуктивный возраст; бесплодный брак (в том числе неэффективные циклы ВРТ) в сочетании с гипоплазией эндометрия. Критериями исключения были: пониженный овариальный резерв, противопоказания к циклу ЭКО.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800" dirty="0" smtClean="0"/>
              <a:t>Методика процедуры: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3754760" cy="5040561"/>
          </a:xfrm>
        </p:spPr>
        <p:txBody>
          <a:bodyPr/>
          <a:lstStyle/>
          <a:p>
            <a:r>
              <a:rPr lang="ru-RU" sz="2000" b="1" dirty="0" err="1"/>
              <a:t>Парацервикальное</a:t>
            </a:r>
            <a:r>
              <a:rPr lang="ru-RU" sz="2000" b="1" dirty="0"/>
              <a:t> введение </a:t>
            </a:r>
            <a:r>
              <a:rPr lang="ru-RU" sz="2000" b="1" dirty="0" err="1"/>
              <a:t>аутоплазмы</a:t>
            </a:r>
            <a:r>
              <a:rPr lang="ru-RU" sz="2000" b="1" dirty="0"/>
              <a:t> </a:t>
            </a:r>
            <a:r>
              <a:rPr lang="ru-RU" sz="1800" b="1" dirty="0"/>
              <a:t>– введение </a:t>
            </a:r>
            <a:r>
              <a:rPr lang="ru-RU" sz="1800" b="1" dirty="0" err="1"/>
              <a:t>аутоплазмы</a:t>
            </a:r>
            <a:r>
              <a:rPr lang="ru-RU" sz="1800" b="1" dirty="0"/>
              <a:t> в </a:t>
            </a:r>
            <a:r>
              <a:rPr lang="ru-RU" sz="1800" b="1" dirty="0" err="1"/>
              <a:t>парацервикальные</a:t>
            </a:r>
            <a:r>
              <a:rPr lang="ru-RU" sz="1800" b="1" dirty="0"/>
              <a:t> области через боковые своды влагалища. Шейку матки обнажают в зеркалах (можно использовать зеркало Куско или зеркала </a:t>
            </a:r>
            <a:r>
              <a:rPr lang="ru-RU" sz="1800" b="1" dirty="0" err="1"/>
              <a:t>Симпса</a:t>
            </a:r>
            <a:r>
              <a:rPr lang="ru-RU" sz="1800" b="1" dirty="0"/>
              <a:t>). Для улучшения доступа, после нанесения анестезии, шейку матки фиксируют пулевыми щипцами и отводят в правую, а затем в левую сторону. Обычно применяется иглы 0,6х30 мм (23 </a:t>
            </a:r>
            <a:r>
              <a:rPr lang="en-US" sz="1800" b="1" dirty="0"/>
              <a:t>G </a:t>
            </a:r>
            <a:r>
              <a:rPr lang="ru-RU" sz="1800" b="1" dirty="0"/>
              <a:t>х1 ¼ ); плазму водят </a:t>
            </a:r>
            <a:r>
              <a:rPr lang="ru-RU" sz="1800" b="1" dirty="0" err="1"/>
              <a:t>болюсным</a:t>
            </a:r>
            <a:r>
              <a:rPr lang="ru-RU" sz="1800" b="1" dirty="0"/>
              <a:t> методом по 2 – 2,5 мл с каждой стороны.</a:t>
            </a:r>
          </a:p>
          <a:p>
            <a:r>
              <a:rPr lang="ru-RU" sz="1800" b="1" cap="all" dirty="0"/>
              <a:t> </a:t>
            </a:r>
            <a:endParaRPr lang="ru-RU" sz="1800" b="1" dirty="0"/>
          </a:p>
          <a:p>
            <a:r>
              <a:rPr lang="ru-RU" sz="1800" b="1" dirty="0"/>
              <a:t> </a:t>
            </a:r>
          </a:p>
          <a:p>
            <a:r>
              <a:rPr lang="ru-RU" sz="1800" b="1" dirty="0"/>
              <a:t> </a:t>
            </a:r>
          </a:p>
          <a:p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653" y="4365104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Внутриматочное (внутриполостное) введение </a:t>
            </a:r>
            <a:r>
              <a:rPr lang="ru-RU" sz="1800" b="1" dirty="0" err="1"/>
              <a:t>аутоплазмы</a:t>
            </a:r>
            <a:r>
              <a:rPr lang="ru-RU" sz="1800" b="1" dirty="0"/>
              <a:t> </a:t>
            </a:r>
            <a:r>
              <a:rPr lang="ru-RU" b="1" dirty="0"/>
              <a:t>– введение 1,5 – 2,5 мл </a:t>
            </a:r>
            <a:r>
              <a:rPr lang="ru-RU" b="1" dirty="0" err="1"/>
              <a:t>аутоплазмы</a:t>
            </a:r>
            <a:r>
              <a:rPr lang="ru-RU" b="1" dirty="0"/>
              <a:t> в полость матки осуществляется через стерильный катетер. При необходимости предварительно проводится расширение цервикального канала.</a:t>
            </a:r>
          </a:p>
          <a:p>
            <a:endParaRPr lang="ru-RU" b="1" dirty="0"/>
          </a:p>
        </p:txBody>
      </p:sp>
      <p:pic>
        <p:nvPicPr>
          <p:cNvPr id="6" name="Рисунок 5" descr="C:\Users\Юлия\Documents\мат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2781"/>
            <a:ext cx="3655284" cy="360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36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Разработанная </a:t>
            </a:r>
            <a:r>
              <a:rPr lang="ru-RU" b="1" dirty="0" smtClean="0"/>
              <a:t>методика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У пациентки забирали 8 мл венозной крови в специальную пробирку </a:t>
            </a:r>
            <a:r>
              <a:rPr lang="en-US" sz="2000" b="1" dirty="0" err="1" smtClean="0"/>
              <a:t>Plasmolifting</a:t>
            </a:r>
            <a:r>
              <a:rPr lang="ru-RU" sz="2000" b="1" dirty="0" smtClean="0"/>
              <a:t>™, которую центрифугировали при 3000 тысячах оборотов в течении 5 минут. Затем в положении на гинекологическом кресле в асептических условиях, под аппликационной анестезией, вводили </a:t>
            </a:r>
            <a:r>
              <a:rPr lang="ru-RU" sz="2000" b="1" dirty="0" err="1" smtClean="0"/>
              <a:t>внутриматочно</a:t>
            </a:r>
            <a:r>
              <a:rPr lang="ru-RU" sz="2000" b="1" dirty="0" smtClean="0"/>
              <a:t> 2 мл </a:t>
            </a:r>
            <a:r>
              <a:rPr lang="ru-RU" sz="2000" b="1" dirty="0" err="1" smtClean="0"/>
              <a:t>тромбоцитарной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аутологичной</a:t>
            </a:r>
            <a:r>
              <a:rPr lang="ru-RU" sz="2000" b="1" dirty="0" smtClean="0"/>
              <a:t> плазмы через стерильный катетер и по 1,5 мл тонкой иглой </a:t>
            </a:r>
            <a:r>
              <a:rPr lang="ru-RU" sz="2000" b="1" dirty="0" err="1" smtClean="0"/>
              <a:t>парацервикально</a:t>
            </a:r>
            <a:r>
              <a:rPr lang="ru-RU" sz="2000" b="1" dirty="0" smtClean="0"/>
              <a:t>. Процедуру выполняли трехкратно: в цикле перед стимуляцией на 20 – 22-й день, в цикле стимуляции на 5 – 7-й и 12 – 14-й день. Токсических эффектов и аллергических реакций при проведении процедур не отмечалось.</a:t>
            </a:r>
          </a:p>
          <a:p>
            <a:r>
              <a:rPr lang="ru-RU" sz="2000" b="1" dirty="0" smtClean="0"/>
              <a:t>Эффективность лечения отслеживали в течении цикла стимуляции и последующих 3 месяцев.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 обсуждение: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При планировании цикла стимуляции оценивали основные клинико-гормональные показатели обследованных женщин: </a:t>
            </a:r>
            <a:r>
              <a:rPr lang="ru-RU" sz="2400" dirty="0" err="1" smtClean="0"/>
              <a:t>Фолликулстимулирующий</a:t>
            </a:r>
            <a:r>
              <a:rPr lang="ru-RU" sz="2400" dirty="0" smtClean="0"/>
              <a:t> гормон (ФСГ), </a:t>
            </a:r>
            <a:r>
              <a:rPr lang="ru-RU" sz="2400" dirty="0" err="1" smtClean="0"/>
              <a:t>Антимюллеров</a:t>
            </a:r>
            <a:r>
              <a:rPr lang="ru-RU" sz="2400" dirty="0" smtClean="0"/>
              <a:t> гормон (АМГ), количество </a:t>
            </a:r>
            <a:r>
              <a:rPr lang="ru-RU" sz="2400" dirty="0" err="1" smtClean="0"/>
              <a:t>антральных</a:t>
            </a:r>
            <a:r>
              <a:rPr lang="ru-RU" sz="2400" dirty="0" smtClean="0"/>
              <a:t> фолликулов в яичниках (АФ) на 2-й день цикла и толщину эндометрия на 21-й день цикла (ТЭ 21). У женщин основной группы и группы сравнения эти показатели достоверно не отличались (рис. 1), а толщина эндометрия была достоверно меньше, чем у здоровых женщин, </a:t>
            </a:r>
            <a:r>
              <a:rPr lang="ru-RU" sz="2400" dirty="0" err="1" smtClean="0"/>
              <a:t>р</a:t>
            </a:r>
            <a:r>
              <a:rPr lang="ru-RU" sz="2400" dirty="0" smtClean="0"/>
              <a:t> &lt; 0,05.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Рисунок 1. Некоторые клинико-гормональные показатели обследованных женщин до лечения.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Рисунок 2. Средние показатели толщины эндометрия у женщин обследованных групп в течении менструального цикла, мм.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Рисунок 3. Среднее количество фолликулов, яйцеклеток и эмбрионов в стимулированном цикле у женщин основной группы и группа сравнения и в спонтанном цикле у женщин контрольной группы.</a:t>
            </a:r>
            <a:br>
              <a:rPr lang="ru-RU" sz="1400" dirty="0" smtClean="0"/>
            </a:br>
            <a:r>
              <a:rPr lang="ru-RU" sz="1400" dirty="0" smtClean="0"/>
              <a:t>*- в естественном цикле предполагали, что количество яйцеклеток и эмбрионов равно количеству </a:t>
            </a:r>
            <a:r>
              <a:rPr lang="ru-RU" sz="1400" dirty="0" err="1" smtClean="0"/>
              <a:t>предовуляторных</a:t>
            </a:r>
            <a:r>
              <a:rPr lang="ru-RU" sz="1400" dirty="0" smtClean="0"/>
              <a:t> фолликулов.</a:t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siapress.ru/images/news/2015/09/27/2015_09_27_110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8"/>
            <a:ext cx="9144000" cy="686808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Прямоугольник 3"/>
          <p:cNvSpPr/>
          <p:nvPr/>
        </p:nvSpPr>
        <p:spPr>
          <a:xfrm>
            <a:off x="0" y="4941168"/>
            <a:ext cx="2411760" cy="189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Рисунок 4. Количество перенесенных эмбрионов, </a:t>
            </a:r>
            <a:r>
              <a:rPr lang="ru-RU" sz="1400" dirty="0" err="1" smtClean="0"/>
              <a:t>криоконсервированных</a:t>
            </a:r>
            <a:r>
              <a:rPr lang="ru-RU" sz="1400" dirty="0" smtClean="0"/>
              <a:t> эмбрионов, биохимических и клинических беременностей на 1 обследованную женщину в исследуемом цикле.</a:t>
            </a:r>
            <a:br>
              <a:rPr lang="ru-RU" sz="1400" dirty="0" smtClean="0"/>
            </a:br>
            <a:r>
              <a:rPr lang="ru-RU" sz="1400" dirty="0" smtClean="0"/>
              <a:t>*- в естественном цикле предполагали, что количество яйцеклеток и эмбрионов равно количеству </a:t>
            </a:r>
            <a:r>
              <a:rPr lang="ru-RU" sz="1400" dirty="0" err="1" smtClean="0"/>
              <a:t>предовуляторных</a:t>
            </a:r>
            <a:r>
              <a:rPr lang="ru-RU" sz="1400" dirty="0" smtClean="0"/>
              <a:t> фолликулов.</a:t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терапия </a:t>
            </a:r>
            <a:r>
              <a:rPr lang="ru-RU" sz="2800" dirty="0" err="1" smtClean="0"/>
              <a:t>аутологичной</a:t>
            </a:r>
            <a:r>
              <a:rPr lang="ru-RU" sz="2800" dirty="0" smtClean="0"/>
              <a:t> плазмой, приготовленной с использованием пробирок </a:t>
            </a:r>
            <a:r>
              <a:rPr lang="ru-RU" sz="2800" dirty="0" err="1" smtClean="0"/>
              <a:t>Plasmolifting</a:t>
            </a:r>
            <a:r>
              <a:rPr lang="ru-RU" sz="2800" baseline="30000" dirty="0" err="1" smtClean="0"/>
              <a:t>TM</a:t>
            </a:r>
            <a:r>
              <a:rPr lang="ru-RU" sz="2800" dirty="0" smtClean="0"/>
              <a:t>, позволяет повысить эффективность лечения бесплодия методом ЭКО на 10 % и увеличить количество </a:t>
            </a:r>
            <a:r>
              <a:rPr lang="ru-RU" sz="2800" dirty="0" err="1" smtClean="0"/>
              <a:t>криоконсервированных</a:t>
            </a:r>
            <a:r>
              <a:rPr lang="ru-RU" sz="2800" dirty="0" smtClean="0"/>
              <a:t> эмбрионов. Высокая эффективность и безопасность применяемой методики позволяют рекомендовать ее к широкому применению в лечении бесплодия у женщин.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60750"/>
            <a:ext cx="2952328" cy="4764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2060848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2016 году представлены результаты нашего исследования применения технологии </a:t>
            </a:r>
            <a:r>
              <a:rPr lang="ru-RU" dirty="0" err="1"/>
              <a:t>Плазмолифтинг</a:t>
            </a:r>
            <a:r>
              <a:rPr lang="ru-RU" dirty="0"/>
              <a:t> в лечении бесплодия методами ВРТ</a:t>
            </a:r>
          </a:p>
        </p:txBody>
      </p:sp>
    </p:spTree>
    <p:extLst>
      <p:ext uri="{BB962C8B-B14F-4D97-AF65-F5344CB8AC3E}">
        <p14:creationId xmlns:p14="http://schemas.microsoft.com/office/powerpoint/2010/main" val="392973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40184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Методические рекомендации размещены на сайте </a:t>
            </a:r>
            <a:r>
              <a:rPr lang="en-US" sz="2800" b="1" dirty="0" smtClean="0">
                <a:solidFill>
                  <a:srgbClr val="00B050"/>
                </a:solidFill>
              </a:rPr>
              <a:t>www.plasmolifting.ru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1\AppData\Local\Temp\Obloj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 t="2294" r="1059" b="-2346"/>
          <a:stretch/>
        </p:blipFill>
        <p:spPr bwMode="auto">
          <a:xfrm>
            <a:off x="4634911" y="337412"/>
            <a:ext cx="4572000" cy="64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5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1\AppData\Local\Temp\Obloj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3528" y="1484784"/>
            <a:ext cx="2862064" cy="40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Temp\Obloj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9" b="11493"/>
          <a:stretch/>
        </p:blipFill>
        <p:spPr bwMode="auto">
          <a:xfrm>
            <a:off x="0" y="199880"/>
            <a:ext cx="4668982" cy="57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/>
          <a:lstStyle/>
          <a:p>
            <a:r>
              <a:rPr lang="uk-UA" b="1" i="1" dirty="0" err="1">
                <a:solidFill>
                  <a:srgbClr val="00B050"/>
                </a:solidFill>
              </a:rPr>
              <a:t>Благодарю</a:t>
            </a:r>
            <a:r>
              <a:rPr lang="uk-UA" b="1" i="1" dirty="0">
                <a:solidFill>
                  <a:srgbClr val="00B050"/>
                </a:solidFill>
              </a:rPr>
              <a:t> за </a:t>
            </a:r>
            <a:r>
              <a:rPr lang="uk-UA" b="1" i="1" dirty="0" err="1">
                <a:solidFill>
                  <a:srgbClr val="00B050"/>
                </a:solidFill>
              </a:rPr>
              <a:t>внимание</a:t>
            </a:r>
            <a:r>
              <a:rPr lang="uk-UA" b="1" i="1" dirty="0" smtClean="0">
                <a:solidFill>
                  <a:srgbClr val="00B050"/>
                </a:solidFill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Проблема бесплодного брака в течении последних десятилетий находится в центре внимания гинекологов, </a:t>
            </a:r>
            <a:r>
              <a:rPr lang="ru-RU" sz="1600" dirty="0" err="1" smtClean="0"/>
              <a:t>репродуктологов</a:t>
            </a:r>
            <a:r>
              <a:rPr lang="ru-RU" sz="1600" dirty="0" smtClean="0"/>
              <a:t> и специалистов смежных профилей. Развитие медицинских технологий привело к разработке и внедрению в практику вспомогательных репродуктивных технологий (ВРТ), однако их эффективность остается недостаточно высокой. В частности, одной из проблем является нарушение развития эндометрия, обусловленное хроническими воспалительными заболеваниями, гормональной дисфункцией, нарушением экспрессии рецепторов и целым рядом факторов [3, 5]. Это нарушает процесс имплантации эмбриона, является причиной бесплодия, </a:t>
            </a:r>
            <a:r>
              <a:rPr lang="ru-RU" sz="1600" dirty="0" err="1" smtClean="0"/>
              <a:t>невынашивания</a:t>
            </a:r>
            <a:r>
              <a:rPr lang="ru-RU" sz="1600" dirty="0" smtClean="0"/>
              <a:t> беременности и неэффективных циклов ВРТ. Исследования, посвященные этой проблеме, отражают снижение экспрессии рецепторов к эстрогенам и прогестерону, нарушение развития </a:t>
            </a:r>
            <a:r>
              <a:rPr lang="ru-RU" sz="1600" dirty="0" err="1" smtClean="0"/>
              <a:t>пиноподий</a:t>
            </a:r>
            <a:r>
              <a:rPr lang="ru-RU" sz="1600" dirty="0" smtClean="0"/>
              <a:t> [4, 6-8], которые могут отражать локальный дефицит факторов роста. Использование </a:t>
            </a:r>
            <a:r>
              <a:rPr lang="ru-RU" sz="1600" dirty="0" err="1" smtClean="0"/>
              <a:t>аутологичной</a:t>
            </a:r>
            <a:r>
              <a:rPr lang="ru-RU" sz="1600" dirty="0" smtClean="0"/>
              <a:t> плазмы (полученной по технологии «</a:t>
            </a:r>
            <a:r>
              <a:rPr lang="ru-RU" sz="1600" dirty="0" err="1" smtClean="0"/>
              <a:t>Плазмолифтинг</a:t>
            </a:r>
            <a:r>
              <a:rPr lang="ru-RU" sz="1600" dirty="0" smtClean="0"/>
              <a:t>») [1, 2], содержащей активированные тромбоциты, позволяет локально применить </a:t>
            </a:r>
            <a:r>
              <a:rPr lang="ru-RU" sz="1600" dirty="0" err="1" smtClean="0"/>
              <a:t>тромбоцитарные</a:t>
            </a:r>
            <a:r>
              <a:rPr lang="ru-RU" sz="1600" dirty="0" smtClean="0"/>
              <a:t> факторы роста, и, таким образом, восстановить нормальные </a:t>
            </a:r>
            <a:r>
              <a:rPr lang="ru-RU" sz="1600" dirty="0" err="1" smtClean="0"/>
              <a:t>аутокринные</a:t>
            </a:r>
            <a:r>
              <a:rPr lang="ru-RU" sz="1600" dirty="0" smtClean="0"/>
              <a:t> взаимодействия в эндометрии.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Динамика структуры циклов ВРТ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epromed.kz/uploads/posts/2013-08/1377606901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1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302"/>
          </a:xfrm>
        </p:spPr>
        <p:txBody>
          <a:bodyPr/>
          <a:lstStyle/>
          <a:p>
            <a:r>
              <a:rPr lang="ru-RU" sz="3200" dirty="0" err="1" smtClean="0"/>
              <a:t>Эхокартина</a:t>
            </a:r>
            <a:r>
              <a:rPr lang="ru-RU" sz="3200" dirty="0" smtClean="0"/>
              <a:t> эндометрия (16-18й день </a:t>
            </a:r>
            <a:r>
              <a:rPr lang="ru-RU" sz="3200" dirty="0" err="1" smtClean="0"/>
              <a:t>м.ц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1244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795940"/>
            <a:ext cx="4019550" cy="284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8001"/>
            <a:ext cx="5076056" cy="30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1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5" y="260648"/>
            <a:ext cx="8899574" cy="59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8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Тромбоциты являются участниками сложного процесса взаимодействия форменных элементов крови [3].</a:t>
            </a:r>
            <a:endParaRPr lang="ru-RU" sz="2400" dirty="0" smtClean="0"/>
          </a:p>
          <a:p>
            <a:pPr marL="0" lvl="0" indent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Имеющиеся научные данные позволяют сделать вывод о том, что структура взаимодействия элементов крови в целом и плазмы в частности изучена лишь частично.</a:t>
            </a:r>
            <a:endParaRPr lang="ru-RU" sz="2400" dirty="0" smtClean="0"/>
          </a:p>
          <a:p>
            <a:pPr marL="0" lvl="0" indent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Поэтому, по моему глубокому убеждению, нельзя пренебрегать ролью остальных «составляющих» плазмы (</a:t>
            </a:r>
            <a:r>
              <a:rPr lang="ru-RU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цитокины</a:t>
            </a: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факторы роста, макро- </a:t>
            </a:r>
            <a:b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 микроэлементы, витамины, белки) в сложных процессах жизнедеятельности [11]. </a:t>
            </a:r>
            <a:endParaRPr lang="ru-RU" sz="2400" dirty="0" smtClean="0"/>
          </a:p>
          <a:p>
            <a:pPr marL="0" lvl="0" indent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Очевидно, что </a:t>
            </a:r>
            <a:r>
              <a:rPr lang="ru-RU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все процессы</a:t>
            </a: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происходящие </a:t>
            </a:r>
            <a:b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плазме и в сопряженных с ней тканях, </a:t>
            </a:r>
            <a:r>
              <a:rPr lang="ru-RU" sz="24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мультиструктурны</a:t>
            </a:r>
            <a:r>
              <a:rPr lang="ru-RU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lang="ru-RU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8064" y="1988840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2003 г. </a:t>
            </a:r>
            <a:r>
              <a:rPr lang="ru-RU" dirty="0" smtClean="0"/>
              <a:t>Российский врач </a:t>
            </a:r>
            <a:r>
              <a:rPr lang="ru-RU" dirty="0"/>
              <a:t>и </a:t>
            </a:r>
            <a:r>
              <a:rPr lang="ru-RU" dirty="0" smtClean="0"/>
              <a:t>исследователь </a:t>
            </a:r>
            <a:r>
              <a:rPr lang="ru-RU" dirty="0"/>
              <a:t>Р. Р. </a:t>
            </a:r>
            <a:r>
              <a:rPr lang="ru-RU" dirty="0" err="1" smtClean="0"/>
              <a:t>Ахмеров</a:t>
            </a:r>
            <a:r>
              <a:rPr lang="ru-RU" dirty="0" smtClean="0"/>
              <a:t>  применил </a:t>
            </a:r>
            <a:r>
              <a:rPr lang="ru-RU" dirty="0" err="1"/>
              <a:t>аутологичную</a:t>
            </a:r>
            <a:r>
              <a:rPr lang="ru-RU" dirty="0"/>
              <a:t> плазму для лечения воспалительных заболеваний и атрофических процессов в послеоперационном периоде. Таким образом была создана предпосылка для разработки новаторской технологии, получившей название «</a:t>
            </a:r>
            <a:r>
              <a:rPr lang="ru-RU" dirty="0" err="1"/>
              <a:t>Плазмолифтинг</a:t>
            </a:r>
            <a:r>
              <a:rPr lang="ru-RU" dirty="0"/>
              <a:t>» (</a:t>
            </a:r>
            <a:r>
              <a:rPr lang="ru-RU" dirty="0" err="1"/>
              <a:t>Plasmolifting</a:t>
            </a:r>
            <a:r>
              <a:rPr lang="ru-RU" dirty="0"/>
              <a:t>™).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240360" cy="4277276"/>
          </a:xfrm>
        </p:spPr>
      </p:pic>
    </p:spTree>
    <p:extLst>
      <p:ext uri="{BB962C8B-B14F-4D97-AF65-F5344CB8AC3E}">
        <p14:creationId xmlns:p14="http://schemas.microsoft.com/office/powerpoint/2010/main" val="325666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0273" y="313604"/>
            <a:ext cx="1795479" cy="44042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 rot="10800000" flipH="1">
            <a:off x="1" y="6789373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 rot="10800000" flipH="1">
            <a:off x="1" y="0"/>
            <a:ext cx="9161883" cy="68627"/>
          </a:xfrm>
          <a:prstGeom prst="rect">
            <a:avLst/>
          </a:prstGeom>
          <a:gradFill>
            <a:gsLst>
              <a:gs pos="0">
                <a:srgbClr val="96DC58"/>
              </a:gs>
              <a:gs pos="100000">
                <a:srgbClr val="62A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3528" y="314101"/>
            <a:ext cx="63679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тромбоцитов</a:t>
            </a: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539553" y="2180862"/>
            <a:ext cx="4712709" cy="36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попыток выделить какие-либо звенья клеточных и других реакций спорны и не имеют подтверждения на практическом уровне. </a:t>
            </a:r>
            <a:endParaRPr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Весь спектр благоприятных и имеющих клиническую значимость свойств плазмы сохраняется при применении </a:t>
            </a:r>
            <a:r>
              <a:rPr lang="ru-RU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любых ее препаратов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полученных с помощью самых различных систем: 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6566852" y="2180862"/>
            <a:ext cx="2160240" cy="307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PRF[12]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PRGF [13-14]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A-PRF [15]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L-PRF[16]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L-PRP [17]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PRP[18].  </a:t>
            </a:r>
            <a:endParaRPr/>
          </a:p>
        </p:txBody>
      </p:sp>
      <p:cxnSp>
        <p:nvCxnSpPr>
          <p:cNvPr id="263" name="Shape 263"/>
          <p:cNvCxnSpPr/>
          <p:nvPr/>
        </p:nvCxnSpPr>
        <p:spPr>
          <a:xfrm rot="10800000">
            <a:off x="5724128" y="2180861"/>
            <a:ext cx="0" cy="32643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Shape 264"/>
          <p:cNvSpPr/>
          <p:nvPr/>
        </p:nvSpPr>
        <p:spPr>
          <a:xfrm>
            <a:off x="6608822" y="2372883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608822" y="2872139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608822" y="3371395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608822" y="3870651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6608822" y="4369907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6608822" y="4869160"/>
            <a:ext cx="165388" cy="220517"/>
          </a:xfrm>
          <a:prstGeom prst="round2DiagRect">
            <a:avLst>
              <a:gd name="adj1" fmla="val 42584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62A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03" y="6379005"/>
            <a:ext cx="23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Renat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Akhmerov</a:t>
            </a:r>
            <a:r>
              <a:rPr lang="en-US" dirty="0" smtClean="0">
                <a:solidFill>
                  <a:schemeClr val="tx1"/>
                </a:solidFill>
              </a:rPr>
              <a:t> TM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1063</Words>
  <Application>Microsoft Office PowerPoint</Application>
  <PresentationFormat>Экран (4:3)</PresentationFormat>
  <Paragraphs>95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Динамика структуры циклов ВРТ</vt:lpstr>
      <vt:lpstr>Эхокартина эндометрия (16-18й день м.ц.)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процедуры:</vt:lpstr>
      <vt:lpstr>Разработанная методика </vt:lpstr>
      <vt:lpstr>Результаты и обсуждение: </vt:lpstr>
      <vt:lpstr>Рисунок 1. Некоторые клинико-гормональные показатели обследованных женщин до лечения. </vt:lpstr>
      <vt:lpstr>Рисунок 2. Средние показатели толщины эндометрия у женщин обследованных групп в течении менструального цикла, мм.</vt:lpstr>
      <vt:lpstr>Рисунок 3. Среднее количество фолликулов, яйцеклеток и эмбрионов в стимулированном цикле у женщин основной группы и группа сравнения и в спонтанном цикле у женщин контрольной группы. *- в естественном цикле предполагали, что количество яйцеклеток и эмбрионов равно количеству предовуляторных фолликулов. </vt:lpstr>
      <vt:lpstr>Рисунок 4. Количество перенесенных эмбрионов, криоконсервированных эмбрионов, биохимических и клинических беременностей на 1 обследованную женщину в исследуемом цикле. *- в естественном цикле предполагали, что количество яйцеклеток и эмбрионов равно количеству предовуляторных фолликулов. </vt:lpstr>
      <vt:lpstr>Выводы: </vt:lpstr>
      <vt:lpstr>Презентация PowerPoint</vt:lpstr>
      <vt:lpstr>Методические рекомендации размещены на сайте www.plasmolifting.ru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</cp:lastModifiedBy>
  <cp:revision>52</cp:revision>
  <dcterms:created xsi:type="dcterms:W3CDTF">2015-01-30T09:10:28Z</dcterms:created>
  <dcterms:modified xsi:type="dcterms:W3CDTF">2018-11-20T05:39:30Z</dcterms:modified>
</cp:coreProperties>
</file>